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f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fi">
                <a:solidFill>
                  <a:schemeClr val="tx1">
                    <a:lumMod val="50000"/>
                    <a:lumOff val="50000"/>
                  </a:schemeClr>
                </a:solidFill>
              </a:rPr>
              <a:t>Nro 45 Jumalan sana</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fi" sz="4400"/>
              <a:t>Hyvä uutinen enkeliltä</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i" sz="4000">
                <a:solidFill>
                  <a:srgbClr val="FF0000"/>
                </a:solidFill>
              </a:rPr>
              <a:t>Tämän päivän tietokilpailu</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fi" sz="3600">
                <a:solidFill>
                  <a:schemeClr val="tx1">
                    <a:lumMod val="65000"/>
                    <a:lumOff val="35000"/>
                  </a:schemeClr>
                </a:solidFill>
              </a:rPr>
              <a:t>Kuka kertoi uutisen Marialle?</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fi" sz="2800">
                <a:solidFill>
                  <a:schemeClr val="tx1">
                    <a:lumMod val="65000"/>
                    <a:lumOff val="35000"/>
                  </a:schemeClr>
                </a:solidFill>
              </a:rPr>
              <a:t>① </a:t>
            </a:r>
            <a:r xmlns:a="http://schemas.openxmlformats.org/drawingml/2006/main">
              <a:rPr altLang="ko-KR" dirty="0" lang="fi" sz="2800">
                <a:solidFill>
                  <a:schemeClr val="tx1">
                    <a:lumMod val="65000"/>
                    <a:lumOff val="35000"/>
                  </a:schemeClr>
                </a:solidFill>
              </a:rPr>
              <a:t>Saatana</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fi" sz="2800">
                <a:solidFill>
                  <a:schemeClr val="tx1">
                    <a:lumMod val="65000"/>
                    <a:lumOff val="35000"/>
                  </a:schemeClr>
                </a:solidFill>
              </a:rPr>
              <a:t>② </a:t>
            </a:r>
            <a:r xmlns:a="http://schemas.openxmlformats.org/drawingml/2006/main">
              <a:rPr altLang="ko-KR" dirty="0" lang="fi" sz="2800">
                <a:solidFill>
                  <a:schemeClr val="tx1">
                    <a:lumMod val="65000"/>
                    <a:lumOff val="35000"/>
                  </a:schemeClr>
                </a:solidFill>
              </a:rPr>
              <a:t>Marian ystävä</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i" sz="2800">
                <a:solidFill>
                  <a:schemeClr val="tx1">
                    <a:lumMod val="65000"/>
                    <a:lumOff val="35000"/>
                  </a:schemeClr>
                </a:solidFill>
              </a:rPr>
              <a:t>③ </a:t>
            </a:r>
            <a:r xmlns:a="http://schemas.openxmlformats.org/drawingml/2006/main">
              <a:rPr altLang="ko-KR" dirty="0" lang="fi" sz="2800">
                <a:solidFill>
                  <a:schemeClr val="tx1">
                    <a:lumMod val="65000"/>
                    <a:lumOff val="35000"/>
                  </a:schemeClr>
                </a:solidFill>
              </a:rPr>
              <a:t>Enkeli</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fi" sz="2800">
                <a:solidFill>
                  <a:schemeClr val="tx1">
                    <a:lumMod val="65000"/>
                    <a:lumOff val="35000"/>
                  </a:schemeClr>
                </a:solidFill>
              </a:rPr>
              <a:t>④ </a:t>
            </a:r>
            <a:r xmlns:a="http://schemas.openxmlformats.org/drawingml/2006/main">
              <a:rPr altLang="ko-KR" dirty="0" lang="fi" sz="2800">
                <a:solidFill>
                  <a:schemeClr val="tx1">
                    <a:lumMod val="65000"/>
                    <a:lumOff val="35000"/>
                  </a:schemeClr>
                </a:solidFill>
              </a:rPr>
              <a:t>Jeesus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i" sz="2800">
                <a:solidFill>
                  <a:srgbClr val="FF0000"/>
                </a:solidFill>
              </a:rPr>
              <a:t>③ </a:t>
            </a:r>
            <a:r xmlns:a="http://schemas.openxmlformats.org/drawingml/2006/main">
              <a:rPr altLang="ko-KR" dirty="0" lang="fi" sz="2800">
                <a:solidFill>
                  <a:srgbClr val="FF0000"/>
                </a:solidFill>
              </a:rPr>
              <a:t>Enkeli</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EI. 54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Samarialainen nainen kaivolla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joka juo vettä, jonka minä hänelle annan, ei koskaan jano. Totisesti, vedestä, jonka annan hänelle, tulee hänessä vesilähde, joka kumpuaa iankaikkiseen elämään."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Jeesus kulki Samarian maan läpi, hän tapasi naisen kaivolla ja sanoi: "Ole kiltti ja anna minulle vettä."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i" altLang="ko-KR" sz="2600">
                <a:solidFill>
                  <a:schemeClr val="tx1">
                    <a:lumMod val="65000"/>
                    <a:lumOff val="35000"/>
                  </a:schemeClr>
                </a:solidFill>
              </a:rPr>
              <a:t>Nainen oli hämmästyttävä. Koska juutalaiset eivät puhu samarialaisten kanssa. "Jos tietäisit kuka olen, olisit pyytänyt minulta vettä." Jeesus sanoi</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i" altLang="ko-KR" sz="2600">
                <a:solidFill>
                  <a:schemeClr val="tx1">
                    <a:lumMod val="65000"/>
                    <a:lumOff val="35000"/>
                  </a:schemeClr>
                </a:solidFill>
              </a:rPr>
              <a:t>"Koska vesi, jonka annan, on elämän vettä, joka ei ole koskaan enää janoinen." Nainen kiinnostui Jeesuksesta. "Kuka sinä olet, voitko antaa minulle sitä vettä?"</a:t>
            </a:r>
            <a:r xmlns:a="http://schemas.openxmlformats.org/drawingml/2006/main">
              <a:rPr lang="fi"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"Minä olen Kristus ja Jumalan Poika", Jeesus vastasi. Hän hämmästyi tästä.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fi" altLang="ko-KR" sz="2600">
                <a:solidFill>
                  <a:schemeClr val="tx1">
                    <a:lumMod val="65000"/>
                    <a:lumOff val="35000"/>
                  </a:schemeClr>
                </a:solidFill>
              </a:rPr>
              <a:t>Hän jätti vesiastiansa ja meni takaisin kaupunkiin ja sanoi ihmisille Jeesuksesta. Monet ihmiset tulivat tapaamaan Jeesusta ja uskoivat Häneen Vapahtajanaan.</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Heti kun samarialainen nainen tapasi Jeesuksen, hän jätti vesiastian ja palasi kylään kertomaan kyläläisille pelastusuutisia.</a:t>
            </a:r>
            <a:r xmlns:a="http://schemas.openxmlformats.org/drawingml/2006/main">
              <a:rPr altLang="en-US" lang="fi" sz="3200">
                <a:solidFill>
                  <a:schemeClr val="tx1">
                    <a:lumMod val="65000"/>
                    <a:lumOff val="35000"/>
                  </a:schemeClr>
                </a:solidFill>
              </a:rPr>
              <a:t> </a:t>
            </a:r>
            <a:r xmlns:a="http://schemas.openxmlformats.org/drawingml/2006/main">
              <a:rPr altLang="ko-KR" lang="fi" sz="3200">
                <a:solidFill>
                  <a:schemeClr val="tx1">
                    <a:lumMod val="65000"/>
                    <a:lumOff val="35000"/>
                  </a:schemeClr>
                </a:solidFill>
              </a:rPr>
              <a:t>Lopulta monet ihmiset pelastuivat kuulemalla ja uskomalla hänen saarnaaman evankeliumin.</a:t>
            </a:r>
            <a:r xmlns:a="http://schemas.openxmlformats.org/drawingml/2006/main">
              <a:rPr altLang="en-US" lang="f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fi" sz="3200">
                <a:solidFill>
                  <a:schemeClr val="tx1">
                    <a:lumMod val="65000"/>
                    <a:lumOff val="35000"/>
                  </a:schemeClr>
                </a:solidFill>
              </a:rPr>
              <a:t>Oletko tavannut Jeesuksen? Kerrotko muille Jeesuksesta? Entä jos esittelisit Jeesusta muille samarialaisen naisen tavoin?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r xmlns:a="http://schemas.openxmlformats.org/drawingml/2006/main">
              <a:rPr altLang="en-US" lang="fi" sz="3600">
                <a:solidFill>
                  <a:srgbClr val="0070c0"/>
                </a:solidFill>
              </a:rPr>
              <a:t> </a:t>
            </a:r>
            <a:r xmlns:a="http://schemas.openxmlformats.org/drawingml/2006/main">
              <a:rPr altLang="ko-KR" lang="fi"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antaa meille elämän veden, jotta emme koskaan janoisi sieluamme.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Missä Jeesus tapasi samarialaisen naisen?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palatsissa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kaupungissa</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katu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torilla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kaivolla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kaivolla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i" sz="4000">
                <a:solidFill>
                  <a:srgbClr val="FF0000"/>
                </a:solidFill>
              </a:rPr>
              <a:t>Tämän päivän Sana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i" sz="3600">
                <a:solidFill>
                  <a:schemeClr val="tx1">
                    <a:lumMod val="65000"/>
                    <a:lumOff val="35000"/>
                  </a:schemeClr>
                </a:solidFill>
              </a:rPr>
              <a:t>Tulet raskaaksi ja synnytät pojan, ja sinun tulee antaa hänelle nimi Jeesus.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i" sz="2800">
                <a:solidFill>
                  <a:schemeClr val="tx1">
                    <a:lumMod val="65000"/>
                    <a:lumOff val="35000"/>
                  </a:schemeClr>
                </a:solidFill>
              </a:rPr>
              <a:t>Luke</a:t>
            </a:r>
            <a:r xmlns:a="http://schemas.openxmlformats.org/drawingml/2006/main">
              <a:rPr altLang="en-US" dirty="0" lang="fi" sz="2800">
                <a:solidFill>
                  <a:schemeClr val="tx1">
                    <a:lumMod val="65000"/>
                    <a:lumOff val="35000"/>
                  </a:schemeClr>
                </a:solidFill>
              </a:rPr>
              <a:t> </a:t>
            </a:r>
            <a:r xmlns:a="http://schemas.openxmlformats.org/drawingml/2006/main">
              <a:rPr altLang="ko-KR" dirty="0" lang="f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joka juo vettä, jonka minä hänelle annan, ei koskaan jano. Totisesti, vedestä, jonka annan hänelle, tulee hänessä vesilähde, joka kumpuaa iankaikkiseen elämään."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55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Heitä verkkosi syvään veteen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Silloin Jeesus sanoi Simonille: "Älä pelkää; tästä lähtien sinä saat ihmisiä kiinni."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joka meni Pietarin veneeseen ja julisti sanan, sanoi Pietarille. "Mene nyt syvään veteen ja heittele verkkoa saadaksesi kalat kiinni."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”Mestari, olemme tehneet kovasti töitä koko yön, emmekä ole saaneet mitään kiinni. Mutta koska sinä sanot niin, annan verkot alas."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Kun he olivat tehneet niin, he saivat niin suuren määrän kaloja, että heidän verkkonsa alkoivat katketa. Peter oli yllättynyt tästä.</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fi" sz="3000">
                <a:solidFill>
                  <a:schemeClr val="tx1">
                    <a:lumMod val="65000"/>
                    <a:lumOff val="35000"/>
                  </a:schemeClr>
                </a:solidFill>
              </a:rPr>
              <a:t>Sillä hetkellä Pietari katui tietäen, että Jeesus oli Jumalan Poika. "Olen syntinen."</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i" sz="3000">
                <a:solidFill>
                  <a:schemeClr val="tx1">
                    <a:lumMod val="65000"/>
                    <a:lumOff val="35000"/>
                  </a:schemeClr>
                </a:solidFill>
              </a:rPr>
              <a:t>Jeesus sanoi. "Älä pelkää, tästä lähtien olet kalastaja, joka vie ihmisiä." Pietari jätti kaiken ja hänestä tuli Jeesuksen opetuslapsi.</a:t>
            </a:r>
            <a:r xmlns:a="http://schemas.openxmlformats.org/drawingml/2006/main">
              <a:rPr altLang="en-US" lang="fi"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a:t>
            </a:r>
            <a:r xmlns:a="http://schemas.openxmlformats.org/drawingml/2006/main">
              <a:rPr altLang="en-US" lang="fi" sz="4000">
                <a:solidFill>
                  <a:srgbClr val="ff0000"/>
                </a:solidFill>
              </a:rPr>
              <a:t> </a:t>
            </a:r>
            <a:r xmlns:a="http://schemas.openxmlformats.org/drawingml/2006/main">
              <a:rPr altLang="ko-KR" lang="fi" sz="4000">
                <a:solidFill>
                  <a:srgbClr val="ff0000"/>
                </a:solidFill>
              </a:rPr>
              <a:t>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Pietari, joka tapasi Jeesuksen,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katui ja totteli siellä.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Onko parannusta ja kuuliaisuutta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Jeesukseen elämässäsi?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Pietari hylkäsi kaiken ja seurasi Jeesusta. Pietarin tavoin sinun on oltava opetuslapsi, joka tuntee todellisen parannuksen ja kuuliaisuuden.</a:t>
            </a:r>
            <a:r xmlns:a="http://schemas.openxmlformats.org/drawingml/2006/main">
              <a:rPr altLang="en-US" lang="f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tekee ihmeitä, jotka ylittävät ihmisten kokemukset ja kyvyt.</a:t>
            </a:r>
            <a:r xmlns:a="http://schemas.openxmlformats.org/drawingml/2006/main">
              <a:rPr altLang="en-US" lang="f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46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Vauva-Jeesus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Mikä oli Pietarin työ?</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puuseppä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kalastaja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maanviljelijä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③ </a:t>
            </a:r>
            <a:r xmlns:a="http://schemas.openxmlformats.org/drawingml/2006/main">
              <a:rPr altLang="ko-KR" lang="fi" sz="2800">
                <a:solidFill>
                  <a:srgbClr val="ff0000"/>
                </a:solidFill>
              </a:rPr>
              <a:t>kalastaja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Silloin Jeesus sanoi Simonille: "Älä pelkää; tästä lähtien sinä saat ihmisiä kiinni."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56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joka kutsui opetuslapset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Filippus tapasi Natanaelin ja sanoi hänelle: "Olemme löytäneet sen, josta Mooses kirjoitti laissa ja josta profeetatkin kirjoittivat: Jeesuksen Nasaretilaisen, Joosefin pojan."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kutsui Pietarin, Andreaan ja heidän naapurinsa Filippuksen opetuslapsikseen. "Seuraa minua!"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Filippus esitteli Jeesuksen ystävälleen Natanaelille. "Messias, jonka profeetat kirjoittivat Vanhaan testamenttiin, ilmestyi."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"Nasaret! Voiko Messias tulla sieltä?" Natanael kysyi. "Tule katsomaan", sanoi Philip.</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sanoi Natanaelille. "Sinä olet todellinen israelilainen, minä näin sinut, kun olit vielä viikunapuun alla, ennen kuin Filippus kutsui sinut."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Natanael hämmästyi tästä ja antoi kunnian Jeesukselle: "Rabbi, sinä olet Jumalan Poika ja Israelin kuningas."</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Heti kun Natanael sai tietää sen</a:t>
            </a:r>
            <a:r xmlns:a="http://schemas.openxmlformats.org/drawingml/2006/main">
              <a:rPr altLang="en-US" lang="fi" sz="3200">
                <a:solidFill>
                  <a:schemeClr val="tx1">
                    <a:lumMod val="65000"/>
                    <a:lumOff val="35000"/>
                  </a:schemeClr>
                </a:solidFill>
              </a:rPr>
              <a:t> </a:t>
            </a:r>
            <a:r xmlns:a="http://schemas.openxmlformats.org/drawingml/2006/main">
              <a:rPr altLang="ko-KR" lang="fi" sz="3200">
                <a:solidFill>
                  <a:schemeClr val="tx1">
                    <a:lumMod val="65000"/>
                    <a:lumOff val="35000"/>
                  </a:schemeClr>
                </a:solidFill>
              </a:rPr>
              <a:t>Jeesus on Messias, hän antoi Jeesukselle kunnian.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Hänestä tuli Jeesuksen opetuslapsi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täytyy antaa kunnia Jeesukselle, joka on Vapahtajamme, ja elää Jeesuksen opetuslapsen elämää ja totella Häntä.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Tänään sinulle on syntynyt Vapahtaja Daavidin kaupungissa; hän on Kristus, Herra.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Kuten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kutsuu ihmisiä opetuslapsikseen olemaan Hänen kaltaisiaan.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Kuka esitteli Jeesuksen Natanaelille?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Pietari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Andreas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Paavali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② </a:t>
            </a:r>
            <a:r xmlns:a="http://schemas.openxmlformats.org/drawingml/2006/main">
              <a:rPr altLang="ko-KR" lang="fi"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Filippus tapasi Natanaelin ja sanoi hänelle: "Olemme löytäneet sen, josta Mooses kirjoitti laissa ja josta profeetatkin kirjoittivat: Jeesuksen Nasaretilaisen, Joosefin pojan."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57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Henkilö, joka tuli alas katon läpi</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Hän nousi, otti mattonsa ja käveli ulos heidän kaikkien näkyvissä. Tämä hämmästytti kaikkia, ja he ylistivät Jumalaa sanoen: "Emme ole koskaan nähneet mitään tällaista!"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Kun ihmiset kuulivat Jeesuksen parantumisesta, ihmiset toivat halvaantuneen ystävänsä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Mutta siellä, missä Jeesus oli, oli liikaa ihmisiä. Joten he eivät voineet viedä halvaantuvaa ystäväänsä Jeesuksen luo katon läpi.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Lopulta ne, jotka toivat halvaantuneen ystävän, murtautuivat katon läpi ja lähettivät halvaantuneen ystävän Jeesuksen luo.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näki heidän uskonsa ja sanoi. "Sinun syntisi on annettu anteeksi. Nouse ja mene kotiin."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Yllättäen halvaantunut parani tällä hetkellä. Sitten hän nousi ja käveli ja ylisti Jumalaa.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fi" altLang="ko-KR" sz="2400">
                <a:solidFill>
                  <a:schemeClr val="tx1">
                    <a:lumMod val="65000"/>
                    <a:lumOff val="35000"/>
                  </a:schemeClr>
                </a:solidFill>
              </a:rPr>
              <a:t>Kun Marian oli aika saada lapsi, hänen täytyi mennä Betlehemiin. Mutta koska siellä ei ollut tilaa, hän sai vauvan seimessä.</a:t>
            </a:r>
            <a:r xmlns:a="http://schemas.openxmlformats.org/drawingml/2006/main">
              <a:rPr lang="fi"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Paralyytin ystävillä oli vaikeuksia ja vammoja, mutta he eivät voineet luopua menemästä Jeesuksen luo. Koska he uskoivat Jeesukseen.</a:t>
            </a:r>
            <a:r xmlns:a="http://schemas.openxmlformats.org/drawingml/2006/main">
              <a:rPr altLang="en-US" lang="fi" sz="3200">
                <a:solidFill>
                  <a:schemeClr val="tx1">
                    <a:lumMod val="65000"/>
                    <a:lumOff val="35000"/>
                  </a:schemeClr>
                </a:solidFill>
              </a:rPr>
              <a:t> </a:t>
            </a:r>
            <a:r xmlns:a="http://schemas.openxmlformats.org/drawingml/2006/main">
              <a:rPr altLang="ko-KR" lang="fi" sz="3200">
                <a:solidFill>
                  <a:schemeClr val="tx1">
                    <a:lumMod val="65000"/>
                    <a:lumOff val="35000"/>
                  </a:schemeClr>
                </a:solidFill>
              </a:rPr>
              <a:t>Onko meillä uskoa Jeesukseen?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Kun tulemme Jeesuksen luo uskoen, emme saa luovuttaa huolimatta vaikeuksista ja esteistä, jotka estävät meitä.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Näin toimiessamme pystymme tuomaan kunniaa Jumalalle halvaantuneen miehen tavoin.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ei hylkää niitä, jotka tulevat hänen luokseen. Ja hän antaa mitä tarvitaan niille, jotka tulevat hänen luokseen.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Minkä kautta halvattu tuli Jeesuksen luo?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ikkuna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portti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seinään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katto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katto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Hän nousi, otti mattonsa ja käveli ulos heidän kaikkien näkyvissä. Tämä hämmästytti kaikkia, ja he ylistivät Jumalaa sanoen: "Emme ole koskaan nähneet mitään tällaista!"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58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kutsuu Matteusta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Kun Jeesus kulki sieltä, hän näki Matteus-nimisen miehen istumassa publikaanikopissa. "Seuraa minua", hän sanoi hänelle, ja Matthew nousi ja seurasi häntä.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Siellä oli veronkantaja nimeltä Matthew. Hän oli veronkantaja Rooman puolesta israelilaisille.</a:t>
            </a:r>
            <a:r xmlns:a="http://schemas.openxmlformats.org/drawingml/2006/main">
              <a:rPr lang="f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Matthew oli veronkantaja, joten hänellä oli paljon rahaa. Mutta juutalaiset vihasivat Rooman, valloittajan, hyväksi työskenteleviä veronkansijoita.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katsoi verokopissa istuvaa Matteusta ja sanoi hänelle. "Seuraa minua"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Matteus hylkäsi välittömästi kaiken ja seurasi Jeesusta. Se johtui siitä, että hän kiitti Jeesusta kutsumisesta.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Sillä välin taivaasta kuului ääni paimenille, jotka huolehtivat lampaista Betlehemissä.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"Lääkäriä ei tarvita terveille, vaan sairaille." Matteuksesta tuli Jeesuksen opetuslapsi.</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Matteus oli kansansa vihaama publikaani. Mutta Jeesus kutsui Matteuksen ja teki hänestä opetuslapsen.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Olemme myös Jumalan kansaa. Mutta me emme riitä kutsumaan meidät Jeesuksen opetuslapsiksi.</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fi" sz="3200">
                <a:solidFill>
                  <a:schemeClr val="tx1">
                    <a:lumMod val="65000"/>
                    <a:lumOff val="35000"/>
                  </a:schemeClr>
                </a:solidFill>
              </a:rPr>
              <a:t>Jeesus kuitenkin kutsuu meitä tekemään hänen opetuslapsiaan. Siksi meidän täytyy totella häntä ollaksemme hänen kutsumuksensa arvoisia.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kutsuu ihmisiä, jotka on hylätty maailmassa, tulemaan Jumalan kansaksi.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Mikä oli Matthew'n työ?</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veronkantaja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kalastaja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puuseppä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pappi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① </a:t>
            </a:r>
            <a:r xmlns:a="http://schemas.openxmlformats.org/drawingml/2006/main">
              <a:rPr altLang="ko-KR" lang="fi" sz="2800">
                <a:solidFill>
                  <a:srgbClr val="ff0000"/>
                </a:solidFill>
              </a:rPr>
              <a:t>veronkantaja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Kun Jeesus kulki sieltä, hän näki Matteus-nimisen miehen istumassa publikaanikopissa. "Seuraa minua", hän sanoi hänelle, ja Matthew nousi ja seurasi häntä.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59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valitsi ne kaksitoista opetuslasta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Eräänä noista päivistä Jeesus meni vuorenrinteelle rukoilemaan ja vietti yön rukoillen Jumalaa.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Kun aamu koitti, hän kutsui opetuslapsensa luokseen ja valitsi heistä kaksitoista, jotka hän myös nimitti apostoleiksi:</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6:</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Siellä oli paljon ihmisiä, jotka kuulivat ja seurasivat Jeesusta. He menivät Jeesuksen kanssa ja oppivat Jeesukselta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Rukouksen jälkeen Jeesus valitsi erityisesti kaksitoista heistä läheisiksi opetuslapsikseen.</a:t>
            </a:r>
            <a:r xmlns:a="http://schemas.openxmlformats.org/drawingml/2006/main">
              <a:rPr lang="f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Heidät valittiin elämään Jeesuksen kanssa, saarnaamaan evankeliumia ja ajamaan ulos demoneita.</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"Kunnia taivaalle, rauha maan päälle! Iloitse, Jeesus on syntynyt." Enkelit taivaasta sanoivat</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i" sz="3000">
                <a:solidFill>
                  <a:schemeClr val="tx1">
                    <a:lumMod val="65000"/>
                    <a:lumOff val="35000"/>
                  </a:schemeClr>
                </a:solidFill>
              </a:rPr>
              <a:t>Opetuslapset olivat erilaisia ihmisiä: osa heistä oli kalastajia, veronkantaja, vallankumouksellinen, osa heistä kiihkeitä.</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Mutta Jeesus rukoili Jumalaa valitsemaan opetuslapsensa hyvin, ja hän valitsi heidät hyvin, piti heistä hyvää huolta ja opetti heitä hyvin.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i" sz="2800">
                <a:solidFill>
                  <a:schemeClr val="tx1">
                    <a:lumMod val="65000"/>
                    <a:lumOff val="35000"/>
                  </a:schemeClr>
                </a:solidFill>
              </a:rPr>
              <a:t>Tästä syystä Jeesus valitsi opetuslapsensa: 1) opettaakseen heille Jumalan sanaa, 2) saadakseen heidät saarnaamaan evankeliumia sen mukaan, mitä he ovat oppineet, ja 3) saadakseen heidät julistamaan Jumalan valtakunnan voimaa. Näistä syistä Jeesus valitsi opetuslapsensa.</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Olemme myös Jeesuksen opetuslapsia.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i" sz="2800">
                <a:solidFill>
                  <a:schemeClr val="tx1">
                    <a:lumMod val="65000"/>
                    <a:lumOff val="35000"/>
                  </a:schemeClr>
                </a:solidFill>
              </a:rPr>
              <a:t>Meidän työmme on sama kuin Jeesuksen kahdentoista opetuslapsen työ.</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i" sz="2800">
                <a:solidFill>
                  <a:schemeClr val="tx1">
                    <a:lumMod val="65000"/>
                    <a:lumOff val="35000"/>
                  </a:schemeClr>
                </a:solidFill>
              </a:rPr>
              <a:t>Eläkäämme opetuslapsen elämää alusta alkaen </a:t>
            </a:r>
            <a:r xmlns:a="http://schemas.openxmlformats.org/drawingml/2006/main">
              <a:rPr altLang="ko-KR" lang="fi" sz="3200">
                <a:solidFill>
                  <a:schemeClr val="tx1">
                    <a:lumMod val="65000"/>
                    <a:lumOff val="35000"/>
                  </a:schemeClr>
                </a:solidFill>
              </a:rPr>
              <a:t>.</a:t>
            </a:r>
            <a:r xmlns:a="http://schemas.openxmlformats.org/drawingml/2006/main">
              <a:rPr altLang="en-US" lang="f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r xmlns:a="http://schemas.openxmlformats.org/drawingml/2006/main">
              <a:rPr altLang="en-US" lang="fi" sz="3600">
                <a:solidFill>
                  <a:srgbClr val="0070c0"/>
                </a:solidFill>
              </a:rPr>
              <a:t> </a:t>
            </a:r>
            <a:r xmlns:a="http://schemas.openxmlformats.org/drawingml/2006/main">
              <a:rPr altLang="ko-KR" lang="fi"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opettaa meille taivaallisen totuuden, jotta voimme kasvaa Jeesuksen opetuslasten kaltaiseksi.</a:t>
            </a:r>
            <a:r xmlns:a="http://schemas.openxmlformats.org/drawingml/2006/main">
              <a:rPr altLang="en-US" lang="f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Kuinka monta opetuslasta Jeesus valitsi apostoleiksi (lähetetyt)?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kymmenen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yksitoista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kaksitoista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neljätoista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③ </a:t>
            </a:r>
            <a:r xmlns:a="http://schemas.openxmlformats.org/drawingml/2006/main">
              <a:rPr altLang="ko-KR" lang="fi" sz="2800">
                <a:solidFill>
                  <a:srgbClr val="ff0000"/>
                </a:solidFill>
              </a:rPr>
              <a:t>kaksitoista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Eräänä noista päivistä Jeesus meni vuorenrinteelle rukoilemaan ja vietti yön rukoillen Jumalaa.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Kun aamu koitti, hän kutsui opetuslapsensa luokseen ja valitsi heistä kaksitoista, jotka hän myös nimitti apostoleiksi:</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6:</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60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Evankeliumi Jeesus opetti vuorella.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Nyt kun hän näki väkijoukon, hän nousi vuorenrinteelle ja istuutui. Hänen opetuslapsensa tulivat hänen luokseen,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ja hän rupesi opettamaan heitä sanoen: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"Autuaita ovat hengellisesti köyhät, sillä heidän on taivasten valtakunta.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Jeesus opetti väkijoukkoja vuorella elämään Jumalan valtakunnan ihmisinä.</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"Autuaita ovat hengellisesti köyhät, sillä heidän on taivasten valtakunta.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Kuten enkelit sanoivat, Jeesus syntyi terveenä seimessä.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Olet oppinut maksamaan hampaasi takaisin hampaillasi, mutta käsken sinua antamaan vasen poski jokaiselle, joka osuu oikeaan poskeen. Silloin teistä tulee Jumalan lapsia!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Katso lintuja ilmassa. Linnut eivät tee maataloustöitä, mutta Jumala ruokkii heidät kaikki. Eikö Hän pidä sinusta enemmän huolta kuin linnuista!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i" altLang="ko-KR" sz="3000">
                <a:solidFill>
                  <a:schemeClr val="tx1">
                    <a:lumMod val="65000"/>
                    <a:lumOff val="35000"/>
                  </a:schemeClr>
                </a:solidFill>
              </a:rPr>
              <a:t>Ihmiset olivat hyvin yllättyneitä Jeesuksen opetuksesta. Koska Jeesuksella oli auktoriteetti toisin kuin tavallisilla Raamatun opettajilla.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Jeesus kertoo meille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että Jumalan kansan elämä on erilaista kuin maailman.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Onko elämässämme eroja niiden kanssa, jotka eivät usko Jeesukseen?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Katsokaamme itseämme ja eläkäämme Jumalan valtakunnan arvoista elämää.</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muuttaa meidät elämään Jumalan valtakunnan ihmisten tavoin.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Mitä hengellisesti köyhät voivat saada?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rahaa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ruokaa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kunnia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Jumalan valtakunta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Jumalan valtakunta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Nyt kun hän näki väkijoukon, hän nousi vuorenrinteelle ja istuutui. Hänen opetuslapsensa tulivat hänen luokseen,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ja hän rupesi opettamaan heitä sanoen:</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"Autuaita ovat hengellisesti köyhät, sillä heidän on taivasten valtakunta.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61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tyynnyttää myrskyn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Hän nousi, nuhteli tuulta ja sanoi aalloille: "Hiljaa! Olkaa hiljaa!" Sitten tuuli tyyntyi ja oli täysin tyyntä.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ja hänen opetuslapsensa nousivat yhdessä veneeseen ylittääkseen Galileajärven.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fi" altLang="ko-KR" sz="2500">
                <a:solidFill>
                  <a:schemeClr val="tx1">
                    <a:lumMod val="65000"/>
                    <a:lumOff val="35000"/>
                  </a:schemeClr>
                </a:solidFill>
              </a:rPr>
              <a:t>Betlehemin paimenet tulivat katsomaan Jumalan Poikaa, joka pelastaisi ihmisiä. "Jeesus! Jumalan Poika! Kiitos, että tulit tähän maahan!”</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Järven ylittäessä yhtäkkiä raivoisa tuuli puhalsi ja pelottava aalto tuli.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Opetuslapset sanoivat lopulta Jeesukselle. "Opettaja, älä välitä, jos me hukkumme!"</a:t>
            </a:r>
            <a:r xmlns:a="http://schemas.openxmlformats.org/drawingml/2006/main">
              <a:rPr lang="f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nuhteli tuulta ja sanoi aalloille: "Hiljaa! Olla paikallaan!" Sitten tuuli tyyntyi ja oli täysin tyyntä.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He olivat kauhuissaan ja kysyivät toisiltaan: "Kuka tämä on? Jopa tuuli ja aallot tottelevat häntä!"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Vain Jumala voi käskeä merta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ja tuuli.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Siksi Jeesus on Jumala, joka luo ja hallitsee maailmaa.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Uskomme, että Jeesus ei ole yksi monista jumalista, vaan ainoa ja kaikkivoipa Luoja Jumala.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täytyy kasvattaa uskoamme muistamalla tämä tosiasia.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r xmlns:a="http://schemas.openxmlformats.org/drawingml/2006/main">
              <a:rPr altLang="en-US" lang="fi" sz="3600">
                <a:solidFill>
                  <a:srgbClr val="0070c0"/>
                </a:solidFill>
              </a:rPr>
              <a:t> </a:t>
            </a:r>
            <a:r xmlns:a="http://schemas.openxmlformats.org/drawingml/2006/main">
              <a:rPr altLang="ko-KR" lang="fi" sz="3600">
                <a:solidFill>
                  <a:srgbClr val="0070c0"/>
                </a:solidFill>
              </a:rPr>
              <a:t>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kaiken omistaja, joka tekee ja hallitsee kaikkea tässä maailmassa.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Mitä Jeesus käski ylittää meren ja tuulen?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ole hiljaa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juokse ja pelaa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herätä</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ylös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auki</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sinun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silmät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① </a:t>
            </a:r>
            <a:r xmlns:a="http://schemas.openxmlformats.org/drawingml/2006/main">
              <a:rPr altLang="ko-KR" lang="fi" sz="2800">
                <a:solidFill>
                  <a:srgbClr val="ff0000"/>
                </a:solidFill>
              </a:rPr>
              <a:t>ole hiljaa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Hän nousi, nuhteli tuulta ja sanoi aalloille: "Hiljaa! Olkaa hiljaa!" Sitten tuuli tyyntyi ja oli täysin tyyntä.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62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Kuka kosketti vaatteitani?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Kun hän kuuli Jeesuksesta, hän tuli hänen taakseen väkijoukossa ja kosketti hänen vaippaansa,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28.koska hän ajatteli: "Jos vain kosketan hänen vaatteitaan, parantun."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Jeesus, joka on kaiken herra,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on Jumalan poika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Mutta kun Jeesus tuli tähän maahan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hän syntyi seimessä vaatimattomalla hahmolla.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 jotka uskomme Jeesukseen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ovat Jumalan lapsia.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Mutta meidän on elettävä nöyrästi ja nöyrästi kuin Jeesus.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Monet ihmiset kuulivat Jeesuksesta ja seurasivat Jeesusta.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Sitten nainen tuli hänen taakseen ja kosketti Jeesuksen vaatteita parantuakseen.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Nainen kärsi verenvuodosta 12 vuoden ajan. Hän yritti monin tavoin korjata sen, mutta sitä ei korjattu, ja hän oli käyttänyt kaiken, mitä hänellä oli.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'Kuka kosketti vaatteitani?' Jeesus tajusi heti, että Hänen voimansa oli lähtenyt hänestä. Hän tuli ja lankesi hänen jalkojensa juureen ja kertoi hänelle koko totuuden.</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Jeesus sanoi hänelle: 'Tyttäreni, uskosi on parantanut sinut. Mene rauhassa.'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Nainen, joka oli kärsinyt verenvuodosta 12 vuotta, meni Jeesuksen luo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uskon kanssa.</a:t>
            </a:r>
            <a:r xmlns:a="http://schemas.openxmlformats.org/drawingml/2006/main">
              <a:rPr altLang="en-US" lang="fi" sz="3200">
                <a:solidFill>
                  <a:schemeClr val="tx1">
                    <a:lumMod val="65000"/>
                    <a:lumOff val="35000"/>
                  </a:schemeClr>
                </a:solidFill>
              </a:rPr>
              <a:t> </a:t>
            </a:r>
            <a:r xmlns:a="http://schemas.openxmlformats.org/drawingml/2006/main">
              <a:rPr altLang="ko-KR" lang="fi" sz="3200">
                <a:solidFill>
                  <a:schemeClr val="tx1">
                    <a:lumMod val="65000"/>
                    <a:lumOff val="35000"/>
                  </a:schemeClr>
                </a:solidFill>
              </a:rPr>
              <a:t>Jeesus paransi naisen ja ylisti hänen uskoaan ihmisten edessä.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Jumala näkee edelleen uskomme.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Kun kohtaamme vaikeita asioita,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tulkaamme Jumalan luo uskossa.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tuntee kipumme ja vaikeutemme ja ratkaisee 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Mitä nainen, joka oli ollut sairas 12 vuotta, kosketti Jeesuksen kanssa?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hiukset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käsi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jalat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vaatteita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vaatteita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Kun hän kuuli Jeesuksesta, hän tuli hänen taakseen väkijoukossa ja kosketti hänen vaippaansa,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koska hän ajatteli: "Jos vain kosketan hänen vaatteitaan, parantun."</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63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i" sz="4000">
                <a:solidFill>
                  <a:srgbClr val="FF0000"/>
                </a:solidFill>
              </a:rPr>
              <a:t>Tämän päivän Sana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i" sz="3600">
                <a:solidFill>
                  <a:schemeClr val="tx1">
                    <a:lumMod val="65000"/>
                    <a:lumOff val="35000"/>
                  </a:schemeClr>
                </a:solidFill>
              </a:rPr>
              <a:t>Tulet raskaaksi ja synnytät pojan, ja sinun tulee antaa hänelle nimi Jeesus.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i" sz="2800">
                <a:solidFill>
                  <a:schemeClr val="tx1">
                    <a:lumMod val="65000"/>
                    <a:lumOff val="35000"/>
                  </a:schemeClr>
                </a:solidFill>
              </a:rPr>
              <a:t>Luke</a:t>
            </a:r>
            <a:r xmlns:a="http://schemas.openxmlformats.org/drawingml/2006/main">
              <a:rPr altLang="en-US" dirty="0" lang="fi" sz="2800">
                <a:solidFill>
                  <a:schemeClr val="tx1">
                    <a:lumMod val="65000"/>
                    <a:lumOff val="35000"/>
                  </a:schemeClr>
                </a:solidFill>
              </a:rPr>
              <a:t> </a:t>
            </a:r>
            <a:r xmlns:a="http://schemas.openxmlformats.org/drawingml/2006/main">
              <a:rPr altLang="ko-KR" dirty="0" lang="fi"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tuli maan päälle nöyränä ja nöyränä, mutta Hän on todellinen Kuninkaamme.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Hän otti häntä kädestä ja sanoi hänelle: "Talitha koum!" (joka tarkoittaa: "Pikkutyttö, minä sanon sinulle, nouse ylös!").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Mies nimeltä Jairus, synagogan päällikkö, tuli Jeesuksen luo ja sanoi: "Tyttäreni on kuolemaisillaan. Auta minua."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Matkalla kotiin Jeesuksen kanssa mies juoksi ja kertoi, että hänen tyttärensä oli jo kuollut.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Kotiin saavuttuaan Jairuksen tytär oli jo kuollut, ja ihmiset itkivät.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meni sisään ja sanoi heille: "Lapsi ei ole kuollut, vaan nukkuu."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"Hän tarttui häntä kädestä ja sanoi hänelle: "Talitha koum!" (joka tarkoittaa: "Pikkutyttö, minä sanon sinulle, nouse ylös!"). Heti tyttö nousi seisomaan ja käveli ympäriinsä.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Jeesus on se, joka hallitsee kuolemaa.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Kuolema on ihmisille pelottavin asia, mutta Jeesus voitti sen.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 kuolemme jonain päivänä ennemmin tai myöhemmin.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Mutta kuolemaa ei tarvitse pelätä.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Se johtuu siitä, että Jeesus hallitsee kuolemaa.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Ja me uskomme Jeesukseen, joka voitti kuoleman.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Hän, joka antaa elämän ja Hän, joka hallitsee elämää samanaikaisesti.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i" sz="3200">
                <a:solidFill>
                  <a:schemeClr val="tx1">
                    <a:lumMod val="65000"/>
                    <a:lumOff val="35000"/>
                  </a:schemeClr>
                </a:solidFill>
              </a:rPr>
              <a:t>Mitä tarkoittaa "Talitha koum!" tarkoittaa?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fi" sz="2800">
                <a:solidFill>
                  <a:schemeClr val="tx1">
                    <a:lumMod val="65000"/>
                    <a:lumOff val="35000"/>
                  </a:schemeClr>
                </a:solidFill>
              </a:rPr>
              <a:t>Pieni tyttö, syö aamiaista!</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Pikkutyttö, mene nukkumaan!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Pikkutyttö, nouse ylös!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Pikkutyttö, laula laulu!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③ </a:t>
            </a:r>
            <a:r xmlns:a="http://schemas.openxmlformats.org/drawingml/2006/main">
              <a:rPr altLang="ko-KR" lang="fi" sz="2800">
                <a:solidFill>
                  <a:srgbClr val="ff0000"/>
                </a:solidFill>
              </a:rPr>
              <a:t>Pikkutyttö, nouse ylös!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Hän otti häntä kädestä ja sanoi hänelle: "Talitha koum!" (joka tarkoittaa: "Pikkutyttö, minä sanon sinulle, nouse ylös!").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5:</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a:t>
            </a:r>
            <a:r xmlns:a="http://schemas.openxmlformats.org/drawingml/2006/main">
              <a:rPr altLang="en-US" lang="fi" sz="4000">
                <a:solidFill>
                  <a:srgbClr val="ff0000"/>
                </a:solidFill>
              </a:rPr>
              <a:t> </a:t>
            </a:r>
            <a:r xmlns:a="http://schemas.openxmlformats.org/drawingml/2006/main">
              <a:rPr altLang="ko-KR" lang="fi" sz="4000">
                <a:solidFill>
                  <a:srgbClr val="ff0000"/>
                </a:solidFill>
              </a:rPr>
              <a:t>Tietokilpailu</a:t>
            </a:r>
            <a:r xmlns:a="http://schemas.openxmlformats.org/drawingml/2006/main">
              <a:rPr altLang="en-US" lang="f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Missä Jeesus syntyi?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on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talo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palatsi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seimessä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luksushotelli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③ </a:t>
            </a:r>
            <a:r xmlns:a="http://schemas.openxmlformats.org/drawingml/2006/main">
              <a:rPr altLang="ko-KR" lang="fi" sz="2800">
                <a:solidFill>
                  <a:srgbClr val="ff0000"/>
                </a:solidFill>
              </a:rPr>
              <a:t>seimessä</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64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Sairas mies Bethesdassa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Silloin Jeesus sanoi hänelle: "Nouse! Ota mattosi ja kävele."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i" altLang="ko-KR" sz="3600">
                <a:solidFill>
                  <a:schemeClr val="tx1">
                    <a:lumMod val="65000"/>
                    <a:lumOff val="35000"/>
                  </a:schemeClr>
                </a:solidFill>
              </a:rPr>
              <a:t>Heti mies parani; hän otti maton ja käveli. Päivä, jona tämä tapahtui, oli sapatti,</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Johannes 5:</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Jerusalemissa oli allas nimeltä Bethesda. Sinne kokoontui suuri joukko sairaita ihmisiä odottamaan vesien siirtymistä.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Sillä Herran enkeli meni tiettyinä aikoina altaaseen ja sekoitti vettä; Se, joka sitten ensimmäisenä, veden kiihtymisen jälkeen, astui sisään, parani mistä tahansa sairaudesta.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Siellä oli mies, joka ei kyennyt kävelemään. Kun Jeesus näki hänet ja kysyi mieheltä, joka oli siellä kolmekymmentäkahdeksan vuotta. "Haluatko parantua?"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"Herra, minulla ei ole ketään, joka auttaisi minua uima-altaaseen, kun vettä sekoitetaan. Auta minua, kiitos!" Silloin Jeesus sanoi hänelle: "Nouse! Ota mattosi ja kävele."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Kuten Jeesus sanoi, hän otti mattonsa ja käveli. Sairas mies, joka oli ollut sairaana 38 vuotta, parani heti.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fi" altLang="ko-KR" sz="3600">
                <a:solidFill>
                  <a:schemeClr val="tx1">
                    <a:lumMod val="65000"/>
                    <a:lumOff val="35000"/>
                  </a:schemeClr>
                </a:solidFill>
              </a:rPr>
              <a:t>Kaikkein tarpeellisin asia sairaille Bethesdan altaalla oli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parantuakseen.</a:t>
            </a:r>
            <a:r xmlns:a="http://schemas.openxmlformats.org/drawingml/2006/main">
              <a:rPr lang="fi"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Jeesus tietää, mitä me tarvitsemme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paremmin kuin me.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Jeesus on se, joka antaa meille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mitä tarvitsemme.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se, joka parantaa kaikki sairaudet ja jolla on voima hallita kaikkea.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sairas mies pyysi Jeesusta tekemään?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Paranna sairauteni, kiitos!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Pelasta minut, kiitos!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Anna minulle ruokaa, kiitos!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Auta minua menemään altaaseen, kun vesi kohoaa, kiitos!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Auta minua menemään altaaseen, kun vesi kohoaa, kiitos!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Tänään sinulle on syntynyt Vapahtaja Daavidin kaupungissa; hän on Kristus, Herra.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Kuten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Silloin Jeesus sanoi hänelle: "Nouse! Ota mattosi ja kävele."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i" altLang="ko-KR" sz="3600">
                <a:solidFill>
                  <a:schemeClr val="tx1">
                    <a:lumMod val="65000"/>
                    <a:lumOff val="35000"/>
                  </a:schemeClr>
                </a:solidFill>
              </a:rPr>
              <a:t>9. Heti mies parani; hän otti maton ja käveli. Päivä, jona tämä tapahtui, oli sapatti,</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Johannes 5:</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65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joka ruokki 5000 miestä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Sitten Jeesus otti leivät, kiitti ja jakoi istuville niin paljon kuin he halusivat. Hän teki samoin kalan kanssa.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John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Yli viisi tuhatta ihmistä kokoontui kuuntelemaan Jeesuksen opetusta.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Mutta oli lounasaika. Kaikilla oli nälkä, mutta heillä ei ollut mitään syötävää, ja heillä oli vain kaksi kalaa ja viisi leipää.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Sitten Jeesus otti leivän ja kalan, kiitti ja jakoi istuville niin paljon kuin he halusivat.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Mutta jotain ihmeellistä tapahtui! 5000 ihmistä riitti tullakseen täyteen!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Ja he kokosivat ne ja täyttivät kaksitoista koria niiden viiden ohraleivän palasilla, jotka olivat syöneet.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Meille ei ole mahdollista saada yli 5 000 ihmistä täyteen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viisi leipää ja kaksi kalaa.</a:t>
            </a:r>
            <a:r xmlns:a="http://schemas.openxmlformats.org/drawingml/2006/main">
              <a:rPr lang="f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Mutta Jeesus, Jumalan Poika, teki ihmeitä heidän kanssaan.</a:t>
            </a:r>
            <a:r xmlns:a="http://schemas.openxmlformats.org/drawingml/2006/main">
              <a:rPr lang="f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On tärkeämpää, että olemme aina Jeesuksen kanssa, kuin että meillä on jotain paljon tai ei.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se, joka voi antaa meille runsaasti ruokaa.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47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Hyvää syntymäpäivää Jeesukselle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Kuinka paljon ruokaa jäi jäljelle, kun Jeesus ruokki 5000 ihmistä?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kymmenen koria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yksitoista koria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kaksitoista koria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kolmetoista koria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③ </a:t>
            </a:r>
            <a:r xmlns:a="http://schemas.openxmlformats.org/drawingml/2006/main">
              <a:rPr lang="fi" altLang="ko-KR" sz="2800">
                <a:solidFill>
                  <a:srgbClr val="ff0000"/>
                </a:solidFill>
              </a:rPr>
              <a:t>kaksitoista koria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Sitten Jeesus otti leivät, kiitti ja jakoi istuville niin paljon kuin he halusivat. Hän teki samoin kalan kanssa.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John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66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 kävelee veden päällä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i" altLang="ko-KR" sz="3600"/>
              <a:t>Kun he olivat soutaneet kolme tai kolme ja puoli mailia, he näkivät Jeesuksen lähestyvän venettä ja kävelevän veden päällä; ja he olivat kauhuissaan.</a:t>
            </a:r>
            <a:endParaRPr xmlns:a="http://schemas.openxmlformats.org/drawingml/2006/main" lang="en-US" altLang="ko-KR" sz="3600"/>
          </a:p>
          <a:p>
            <a:pPr xmlns:a="http://schemas.openxmlformats.org/drawingml/2006/main" lvl="0">
              <a:defRPr/>
            </a:pPr>
            <a:r xmlns:a="http://schemas.openxmlformats.org/drawingml/2006/main">
              <a:rPr lang="fi" altLang="ko-KR" sz="3600"/>
              <a:t>Mutta hän sanoi heille: "Se olen minä; älkää peljätkö."</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John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Kun Jeesus rukoili vuorella yksin, hänen opetuslapsensa soutivat veneellä järven toiselle puolelle.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Vihdoinkin oli pimeää ja tuuli ja vedet kasvoivat voimakkaiksi ja karkeiksi.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"Katso sinne! Joku kävelee veden päällä!” He olivat kauhuissaan. Yksi heistä huusi: "Joku kävelee veden päällä!"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"Se olen minä: älä pelkää!" Se on Jeesus, joka kävelee veden päällä.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He olivat yllättyneitä tästä. He toivottivat Jeesuksen tervetulleeksi veneeseen. He ajattelivat: "Jeesuksen täytyy olla Jumalan poika!"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Veden päällä kävely on jotain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kukaan ei voi tehdä.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Mutta Jeesus käveli veden päällä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löytääkseen opetuslapsensa.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Koska Jeesus on erityinen mies,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Jumalan poika.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Meidän on todella uskottava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että Jeesus on Jumalan Poika.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a:t>
            </a:r>
            <a:r xmlns:a="http://schemas.openxmlformats.org/drawingml/2006/main">
              <a:rPr altLang="en-US" lang="fi" sz="4000">
                <a:solidFill>
                  <a:srgbClr val="ff0000"/>
                </a:solidFill>
              </a:rPr>
              <a:t> </a:t>
            </a:r>
            <a:r xmlns:a="http://schemas.openxmlformats.org/drawingml/2006/main">
              <a:rPr altLang="ko-KR" lang="fi" sz="4000">
                <a:solidFill>
                  <a:srgbClr val="ff0000"/>
                </a:solidFill>
              </a:rPr>
              <a:t>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Tultuaan taloon he näkivät lapsen hänen äitinsä Marian kanssa, ja he kumartuivat ja kumarsivat häntä. Sitten he avasivat aarteensa ja antoivat hänelle kultaa, suitsukkeita ja mirhaa lahjoja.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rgbClr val="ff0000"/>
                </a:solidFill>
              </a:rPr>
              <a:t>Kuka on Jeesus?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se, joka tulee luoksemme auttamaan ja pelastamaan meidät riippumatta siitä, mitä esteitä meillä 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Miten Jeesus tuli opetuslastensa luo järven keskelle??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lentää vedessä..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nousemassa nopeampaan veneeseen…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uinti..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kävelemässä veden päällä..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kävelemässä veden päällä..</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Kun he olivat soutaneet kolme tai kolme ja puoli mailia, he näkivät Jeesuksen lähestyvän venettä ja kävelevän veden päällä; ja he olivat kauhuissaan.</a:t>
            </a:r>
            <a:endParaRPr xmlns:a="http://schemas.openxmlformats.org/drawingml/2006/main" lang="en-US" altLang="ko-KR" sz="3600"/>
          </a:p>
          <a:p>
            <a:pPr xmlns:a="http://schemas.openxmlformats.org/drawingml/2006/main" lvl="0">
              <a:defRPr/>
            </a:pPr>
            <a:r xmlns:a="http://schemas.openxmlformats.org/drawingml/2006/main">
              <a:rPr lang="fi" altLang="ko-KR" sz="3600"/>
              <a:t>Mutta hän sanoi heille: "Se olen minä; älkää peljätkö."</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John</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67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Pietarin Kristuksen tunnustus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Simon Pietari vastasi: "Sinä olet Kristus, elävän Jumalan Poika."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Matthew</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Eräänä päivänä Jeesus kysyi opetuslapsiltaan: "Kuka ihmiset sanovat Ihmisen Pojan olevan?"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He vastasivat: "Jotkut sanovat, että Johannes Kastaja; toiset sanovat Elia; ja yksi profeetoista."</a:t>
            </a:r>
            <a:r xmlns:a="http://schemas.openxmlformats.org/drawingml/2006/main">
              <a:rPr lang="f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"Mutta entä sinä?" hän kysyi. "Kuka sinä sanot minun olevan?"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Simon Pietari vastasi: "Sinä olet Kristus, elävän Jumalan Poika."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sanoi suurella ilolla. "Olet oikeassa tunnustuksestasi! Tälle kalliolle minä rakennan kirkkoni!"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Jeesus syntyi, tähti ilmestyi lääkäreille idässä.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i" altLang="ko-KR" sz="3600">
                <a:solidFill>
                  <a:schemeClr val="tx1">
                    <a:lumMod val="65000"/>
                    <a:lumOff val="35000"/>
                  </a:schemeClr>
                </a:solidFill>
              </a:rPr>
              <a:t>Pietari tiesi tarkalleen, kuka Jeesus oli, ja hän tunnusti tarkalleen Jeesuksesta.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Ja kuultuaan tämän Jeesus ylisti Pietaria hänen oikeasta tunnustuksestaan.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Kuka uskomme Jeesuksen olevan?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Meidän täytyy tuntea Jeesus täsmälleen niin kuin Raamattu sanoo, ja meidän täytyy tunnustaa Jeesus täsmälleen niin kuin Raamattu sanoo.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rgbClr val="ff0000"/>
                </a:solidFill>
              </a:rPr>
              <a:t>Kuka on Jeesus?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se, joka rakentaa kirkkonsa oikealle uskontunnustukselle.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Kenen Pietari sanoi Jeesuksen olevan?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Kristus, Jumalan Poika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Voimakas Elia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Johannes Kastaja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Jeremia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① </a:t>
            </a:r>
            <a:r xmlns:a="http://schemas.openxmlformats.org/drawingml/2006/main">
              <a:rPr lang="fi" altLang="ko-KR" sz="2800">
                <a:solidFill>
                  <a:srgbClr val="ff0000"/>
                </a:solidFill>
              </a:rPr>
              <a:t>Kristus, Jumalan Poika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Simon Pietari vastasi: "Sinä olet Kristus, elävän Jumalan Poika."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Matthew</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16:</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68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Tyhmän rikkaan miehen tarina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"Mutta Jumala sanoi hänelle: 'Sinä typerys! Tänä yönä sinulta vaaditaan henkesi. Kuka sitten saa sen, minkä olet valmistanut itsellesi?'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sanoi: "Ihmisen elämällä ei ole mitään tekemistä sen kanssa, mitä hänellä on."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Ja Jeesus kertoi meille tarinan.</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fi" altLang="ko-KR" sz="3200">
                <a:solidFill>
                  <a:schemeClr val="tx1">
                    <a:lumMod val="65000"/>
                    <a:lumOff val="35000"/>
                  </a:schemeClr>
                </a:solidFill>
              </a:rPr>
              <a:t>Se kertoo typerästä rikkaasta miehestä.</a:t>
            </a:r>
            <a:r xmlns:a="http://schemas.openxmlformats.org/drawingml/2006/main">
              <a:rPr lang="f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Rikas mies oli iloinen saadessaan rakentaa isomman varaston omaisuudelleen ja viljalleen. "Olen kerännyt varastoon paljon ruokaa, sieluni, nyt nauti!"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Sitten Jumala kertoi rikkaalle miehelle.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 altLang="ko-KR" sz="2800">
                <a:solidFill>
                  <a:schemeClr val="tx1">
                    <a:lumMod val="65000"/>
                    <a:lumOff val="35000"/>
                  </a:schemeClr>
                </a:solidFill>
              </a:rPr>
              <a:t>"Sinä olet typerys! Jos otan henkesi tänään, kenen omaisuutta kaikki rikkautesi ovat?"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"Tämä tähti näkyy, kun kuningas syntyy! Seurataan tähtiä!” Lääkärit alkoivat seurata tähteä.</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lopetti puheen ja sanoi: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 altLang="ko-KR" sz="2800">
                <a:solidFill>
                  <a:schemeClr val="tx1">
                    <a:lumMod val="65000"/>
                    <a:lumOff val="35000"/>
                  </a:schemeClr>
                </a:solidFill>
              </a:rPr>
              <a:t>"Älä kerää varallisuutta itsellesi, vaan Jumalalle. Tee parhaasi auttaaksesi apua tarvitsevia.</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fi" altLang="ko-KR" sz="3500">
                <a:solidFill>
                  <a:schemeClr val="tx1">
                    <a:lumMod val="65000"/>
                    <a:lumOff val="35000"/>
                  </a:schemeClr>
                </a:solidFill>
              </a:rPr>
              <a:t>Mihin rahasi käytetään?</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fi" altLang="ko-KR" sz="3500">
                <a:solidFill>
                  <a:schemeClr val="tx1">
                    <a:lumMod val="65000"/>
                    <a:lumOff val="35000"/>
                  </a:schemeClr>
                </a:solidFill>
              </a:rPr>
              <a:t>Käytetäänkö sitä vain tyydyttämään sinua?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i" altLang="ko-KR" sz="3500">
                <a:solidFill>
                  <a:schemeClr val="tx1">
                    <a:lumMod val="65000"/>
                    <a:lumOff val="35000"/>
                  </a:schemeClr>
                </a:solidFill>
              </a:rPr>
              <a:t>Rahaa tulee käyttää</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i" altLang="ko-KR" sz="3500">
                <a:solidFill>
                  <a:schemeClr val="tx1">
                    <a:lumMod val="65000"/>
                    <a:lumOff val="35000"/>
                  </a:schemeClr>
                </a:solidFill>
              </a:rPr>
              <a:t>Jumalan kunniaksi.</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i" altLang="ko-KR" sz="3500">
                <a:solidFill>
                  <a:schemeClr val="tx1">
                    <a:lumMod val="65000"/>
                    <a:lumOff val="35000"/>
                  </a:schemeClr>
                </a:solidFill>
              </a:rPr>
              <a:t>Olemme Jumalan valtakunnan kansa. Siksi meidän on autettava hädässä olevia ihmisiä omilla rahoillamme.</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kaiken elämän ja kaiken varallisuuden omistaja.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tyhmä rikas teki sielunsa hyväksi?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Hän auttoi köyhiä.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Hän palvoi Jumalaa.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Hän saarnasi evankeliumia.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Hän varastoi paljon omaisuutta.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Hän varastoi paljon omaisuutta.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"Mutta Jumala sanoi hänelle: 'Sinä typerys! Tänä yönä sinulta vaaditaan henkesi. Kuka sitten saa sen, minkä olet valmistanut itsellesi?'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69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Kadonneita lampaita etsimässä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Minä sanon teille, että samalla tavalla taivaassa on enemmän iloa yhdestä syntisestä, joka tekee parannuksen, kuin yhdeksästäkymmenestäyhdeksästä vanhurskasta, joiden ei tarvitse tehdä parannusta.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Eräänä päivänä lammas jätettiin yksin, erotettuna ystäviensä lampaista.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Paimen laski lampaat ja huomasi, että yksi sadasta oli kadonnut!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Paimen jätti 99 lammasta ja lähti etsimään kadonnutta.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Tähti pysähtyi Betlehemin tallien yllä. Raamattu ennusti, että Jeesus syntyi Betlehemissä.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Ja vihdoin paimen löysi kadonneen lampaan.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 altLang="ko-KR" sz="2800">
                <a:solidFill>
                  <a:schemeClr val="tx1">
                    <a:lumMod val="65000"/>
                    <a:lumOff val="35000"/>
                  </a:schemeClr>
                </a:solidFill>
              </a:rPr>
              <a:t>Paimen tuli kotiin lampaiden kanssa ilosta ja piti suuret pidot.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lopetti puheen ja sanoi: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 altLang="ko-KR" sz="2800">
                <a:solidFill>
                  <a:schemeClr val="tx1">
                    <a:lumMod val="65000"/>
                    <a:lumOff val="35000"/>
                  </a:schemeClr>
                </a:solidFill>
              </a:rPr>
              <a:t>"Aivan kuin paimen iloitsee löytäessään kadonneen lampaan,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 altLang="ko-KR" sz="2800">
                <a:solidFill>
                  <a:schemeClr val="tx1">
                    <a:lumMod val="65000"/>
                    <a:lumOff val="35000"/>
                  </a:schemeClr>
                </a:solidFill>
              </a:rPr>
              <a:t>Jumala on mielissään yhden syntisen parannuksenteosta."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i" altLang="ko-KR" sz="3600">
                <a:solidFill>
                  <a:schemeClr val="tx1">
                    <a:lumMod val="65000"/>
                    <a:lumOff val="35000"/>
                  </a:schemeClr>
                </a:solidFill>
              </a:rPr>
              <a:t>Paimen joutui tekemään lukemattomia uhrauksia löytääkseen kadonneen lampaan.</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Jeesus uhrasi henkensä pelastaakseen meidät.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i" altLang="ko-KR" sz="3600">
                <a:solidFill>
                  <a:schemeClr val="tx1">
                    <a:lumMod val="65000"/>
                    <a:lumOff val="35000"/>
                  </a:schemeClr>
                </a:solidFill>
              </a:rPr>
              <a:t>Meidän tulee kiittää Jeesusta siitä, että hän pelasti meidät kuin eksyneen lampaan.</a:t>
            </a:r>
            <a:r xmlns:a="http://schemas.openxmlformats.org/drawingml/2006/main">
              <a:rPr lang="f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a:t>
            </a:r>
            <a:r xmlns:a="http://schemas.openxmlformats.org/drawingml/2006/main">
              <a:rPr lang="fi" altLang="en-US" sz="3600">
                <a:solidFill>
                  <a:srgbClr val="0070c0"/>
                </a:solidFill>
              </a:rPr>
              <a:t> </a:t>
            </a:r>
            <a:r xmlns:a="http://schemas.openxmlformats.org/drawingml/2006/main">
              <a:rPr lang="fi" altLang="ko-KR" sz="3600">
                <a:solidFill>
                  <a:srgbClr val="0070c0"/>
                </a:solidFill>
              </a:rPr>
              <a:t>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se, joka iloitsee meidän katumuksestamme synnistä.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paimen ei ole tehnyt etsiessään kadonnutta lammasta?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Hän jätti 99 lammasta etsimään kadonnutta.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Hän oli iloinen löytäessään kadonneen.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Hän osti uuden lampaan.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Hän kutsui ihmisiä juhliin.</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③ </a:t>
            </a:r>
            <a:r xmlns:a="http://schemas.openxmlformats.org/drawingml/2006/main">
              <a:rPr lang="fi" altLang="ko-KR" sz="2800">
                <a:solidFill>
                  <a:srgbClr val="ff0000"/>
                </a:solidFill>
              </a:rPr>
              <a:t>Hän osti uuden lampaan.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fi" altLang="ko-KR" sz="3600"/>
              <a:t>Minä sanon teille, että samalla tavalla taivaassa on enemmän iloa yhdestä syntisestä, joka tekee parannuksen, kuin yhdeksästäkymmenestäyhdeksästä vanhurskasta, joiden ei tarvitse tehdä parannusta.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70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Laupias samarialaisen tarina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fi" altLang="ko-KR" sz="3600"/>
              <a:t>"Kuka näistä kolmesta oli mielestäsi rosvojen käsiin joutuneen miehen naapuri?"</a:t>
            </a:r>
            <a:endParaRPr xmlns:a="http://schemas.openxmlformats.org/drawingml/2006/main" lang="en-US" altLang="ko-KR" sz="3600"/>
          </a:p>
          <a:p>
            <a:pPr xmlns:a="http://schemas.openxmlformats.org/drawingml/2006/main" lvl="0">
              <a:defRPr/>
            </a:pPr>
            <a:r xmlns:a="http://schemas.openxmlformats.org/drawingml/2006/main">
              <a:rPr lang="fi" altLang="ko-KR" sz="3600"/>
              <a:t>Lain asiantuntija vastasi: "Se, joka armahti häntä." Jeesus sanoi hänelle: "Mene ja tee samoin."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10:</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Yksin kävellessä mies tapasi rosvoja. He riisuivat häneltä vaatteensa, hakkasivat häntä ja lähtivät pois jättäen hänet puolikuolleeksi.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Sitten eräs pappi sattui näkemään hänet matkalla, hän meni ohi toiselta puolelta. Niin teki myös leeviläinen.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Betlehemin tallissa olivat Maria, Joosef ja Jeesus-lapsi, joka tuli maan päälle kuninkaaksi.</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Kolmanneksi samarialainen sattui näkemään hänet. Samarialaiset olivat ihmisiä, joista juutalaiset eivät pitäneet.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Mutta samarialainen sääli häntä, joten kohteli ja piti hänestä hyvää huolta.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sanoi: "Jumalan kansan tulee aina olla hyvä naapuri, joka auttaa hädässä olevia."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Pappi ja leeviläiset näyttivät pinnalta olevan lähellä Jumalaa, mutta he eivät rakastaneet ketään muuta.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Päältä katsottuna samarialainen ei näyttänyt olevan lähellä Jumalaa, mutta hän oli hyvä naapuri, joka oli halukas rakastamaan muita.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Meidän tulee myös olla niitä, jotka auttavat hädässä olevia lähimmäisiämme, jos olemme lähellä Jumalaa.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Me olemme niitä, jotka pakotetaan kuolemaan syntiemme vuoksi, aivan kuten ne, jotka on ryöstetty.</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i" altLang="ko-KR" sz="3600">
                <a:solidFill>
                  <a:schemeClr val="tx1">
                    <a:lumMod val="65000"/>
                    <a:lumOff val="35000"/>
                  </a:schemeClr>
                </a:solidFill>
              </a:rPr>
              <a:t>Mutta Jeesus on se, joka pelasti meidät tästä kauheasta tilanteesta.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pappi ja leeviläinen tekivät nähdessään miehen, joka oli ryöstetty?</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He rukoilivat hänen puolestaan.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Hoitanut hänen haavansa.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He veivät hänet sairaalaan.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He ohittivat hänet toiselta puolelta.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④ </a:t>
            </a:r>
            <a:r xmlns:a="http://schemas.openxmlformats.org/drawingml/2006/main">
              <a:rPr lang="fi" altLang="ko-KR" sz="2800">
                <a:solidFill>
                  <a:srgbClr val="ff0000"/>
                </a:solidFill>
              </a:rPr>
              <a:t>He ohittivat hänet toiselta puolelta.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fi" altLang="ko-KR" sz="3600"/>
              <a:t>"Kuka näistä kolmesta oli mielestäsi rosvojen käsiin joutuneen miehen naapuri?"</a:t>
            </a:r>
            <a:endParaRPr xmlns:a="http://schemas.openxmlformats.org/drawingml/2006/main" lang="en-US" altLang="ko-KR" sz="3600"/>
          </a:p>
          <a:p>
            <a:pPr xmlns:a="http://schemas.openxmlformats.org/drawingml/2006/main" lvl="0">
              <a:defRPr/>
            </a:pPr>
            <a:r xmlns:a="http://schemas.openxmlformats.org/drawingml/2006/main">
              <a:rPr lang="fi" altLang="ko-KR" sz="3600"/>
              <a:t>Lain asiantuntija vastasi: "Se, joka armahti häntä." Jeesus sanoi hänelle: "Mene ja tee samoin."</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10:</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71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Maria ja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i" altLang="ko-KR" sz="4000"/>
              <a:t>mutta tarvitaan vain yksi asia. Maria on valinnut paremman, eikä sitä oteta häneltä pois."</a:t>
            </a:r>
            <a:endParaRPr xmlns:a="http://schemas.openxmlformats.org/drawingml/2006/main" lang="en-US" altLang="ko-KR" sz="4000"/>
          </a:p>
          <a:p>
            <a:pPr xmlns:a="http://schemas.openxmlformats.org/drawingml/2006/main" lvl="0">
              <a:defRPr/>
            </a:pPr>
            <a:r xmlns:a="http://schemas.openxmlformats.org/drawingml/2006/main">
              <a:rPr lang="f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10:</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Jeesus kutsuttiin Marian ja Martan taloon.</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Idän lääkärit antoivat Jeesukselle lahjaksi valmistamansa kultaa, suitsukkeita ja mirhaa. "Kiitos Jeesus, että tulit tähän maahan!"</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Martan työskennellessä Maria kuunteli innokkaasti Jeesusta.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"En voi uskoa, että Mary antoi minun työskennellä yksin, kun olen niin kiireinen", ajatteli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Lopulta Martta valitti Jeesukselle. "Jeesus, anna Maria mennä. Minulla on liian paljon työtä yksin tehtävänä."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sanoi: "Älä tee liikaa. Maria haluaa kuunnella, joten hän jatkaa kuuntelemista."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solidFill>
                  <a:srgbClr val="ff0000"/>
                </a:solidFill>
              </a:rPr>
              <a:t>Tämän päivän oppitunti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solidFill>
                  <a:schemeClr val="tx1">
                    <a:lumMod val="65000"/>
                    <a:lumOff val="35000"/>
                  </a:schemeClr>
                </a:solidFill>
              </a:rPr>
              <a:t>Martta ajatteli, että Marian ei ollut oikein kuunnella Jeesusta, kun heillä oli paljon tekemistä.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Mutta Jeesus opetti heille, että Jeesuksen kuunteleminen oli arvokkaampaa kuin mikään muu.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Aika kuunnella ja oppia Raamattua on meille arvokkainta aikaa.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i" altLang="ko-KR" sz="3200">
                <a:solidFill>
                  <a:schemeClr val="tx1">
                    <a:lumMod val="65000"/>
                    <a:lumOff val="35000"/>
                  </a:schemeClr>
                </a:solidFill>
              </a:rPr>
              <a:t>Meiltä ei pidä riistää aikaa kuunnella Raamattua ja oppia siitä.</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fi" altLang="ko-KR" sz="3200"/>
              <a:t>Kuka on Jeesus?</a:t>
            </a:r>
            <a:r xmlns:a="http://schemas.openxmlformats.org/drawingml/2006/main">
              <a:rPr lang="f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rgbClr val="0070c0"/>
                </a:solidFill>
              </a:rPr>
              <a:t>Jeesus on..</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i" altLang="ko-KR" sz="3600">
                <a:solidFill>
                  <a:schemeClr val="tx1">
                    <a:lumMod val="65000"/>
                    <a:lumOff val="35000"/>
                  </a:schemeClr>
                </a:solidFill>
              </a:rPr>
              <a:t>Jeesus on se, joka rakastaa niitä, jotka kuulevat Jumalan sanan.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tietokilpailu</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i" altLang="ko-KR" sz="3200">
                <a:solidFill>
                  <a:schemeClr val="tx1">
                    <a:lumMod val="65000"/>
                    <a:lumOff val="35000"/>
                  </a:schemeClr>
                </a:solidFill>
              </a:rPr>
              <a:t>Mitä Maria teki, kun Martha työskenteli paljon?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① </a:t>
            </a:r>
            <a:r xmlns:a="http://schemas.openxmlformats.org/drawingml/2006/main">
              <a:rPr lang="fi" altLang="ko-KR" sz="2800">
                <a:solidFill>
                  <a:schemeClr val="tx1">
                    <a:lumMod val="65000"/>
                    <a:lumOff val="35000"/>
                  </a:schemeClr>
                </a:solidFill>
              </a:rPr>
              <a:t>Hän rukoili.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② </a:t>
            </a:r>
            <a:r xmlns:a="http://schemas.openxmlformats.org/drawingml/2006/main">
              <a:rPr lang="fi" altLang="ko-KR" sz="2800">
                <a:solidFill>
                  <a:schemeClr val="tx1">
                    <a:lumMod val="65000"/>
                    <a:lumOff val="35000"/>
                  </a:schemeClr>
                </a:solidFill>
              </a:rPr>
              <a:t>Hän kuunteli Jeesuksen sanaa.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③ </a:t>
            </a:r>
            <a:r xmlns:a="http://schemas.openxmlformats.org/drawingml/2006/main">
              <a:rPr lang="fi" altLang="ko-KR" sz="2800">
                <a:solidFill>
                  <a:schemeClr val="tx1">
                    <a:lumMod val="65000"/>
                    <a:lumOff val="35000"/>
                  </a:schemeClr>
                </a:solidFill>
              </a:rPr>
              <a:t>Hän nukkui.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chemeClr val="tx1">
                    <a:lumMod val="65000"/>
                    <a:lumOff val="35000"/>
                  </a:schemeClr>
                </a:solidFill>
              </a:rPr>
              <a:t>④ </a:t>
            </a:r>
            <a:r xmlns:a="http://schemas.openxmlformats.org/drawingml/2006/main">
              <a:rPr lang="fi" altLang="ko-KR" sz="2800">
                <a:solidFill>
                  <a:schemeClr val="tx1">
                    <a:lumMod val="65000"/>
                    <a:lumOff val="35000"/>
                  </a:schemeClr>
                </a:solidFill>
              </a:rPr>
              <a:t>Hän auttoi Marthaa kovasti.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i" altLang="en-US" sz="2800">
                <a:solidFill>
                  <a:srgbClr val="ff0000"/>
                </a:solidFill>
              </a:rPr>
              <a:t>② </a:t>
            </a:r>
            <a:r xmlns:a="http://schemas.openxmlformats.org/drawingml/2006/main">
              <a:rPr lang="fi" altLang="ko-KR" sz="2800">
                <a:solidFill>
                  <a:srgbClr val="ff0000"/>
                </a:solidFill>
              </a:rPr>
              <a:t>Hän kuunteli Jeesuksen sanaa.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i" altLang="ko-KR" sz="4000"/>
              <a:t>Tämän päivän Sana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i" altLang="ko-KR" sz="4000"/>
              <a:t>mutta tarvitaan vain yksi asia. Maria on valinnut paremman, eikä sitä oteta häneltä pois."</a:t>
            </a:r>
            <a:endParaRPr xmlns:a="http://schemas.openxmlformats.org/drawingml/2006/main" lang="en-US" altLang="ko-KR" sz="4000"/>
          </a:p>
          <a:p>
            <a:pPr xmlns:a="http://schemas.openxmlformats.org/drawingml/2006/main" lvl="0">
              <a:defRPr/>
            </a:pPr>
            <a:r xmlns:a="http://schemas.openxmlformats.org/drawingml/2006/main">
              <a:rPr lang="f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i" altLang="ko-KR" sz="2800">
                <a:solidFill>
                  <a:schemeClr val="tx1">
                    <a:lumMod val="65000"/>
                    <a:lumOff val="35000"/>
                  </a:schemeClr>
                </a:solidFill>
              </a:rPr>
              <a:t>Luke</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10:</a:t>
            </a:r>
            <a:r xmlns:a="http://schemas.openxmlformats.org/drawingml/2006/main">
              <a:rPr lang="fi" altLang="en-US" sz="2800">
                <a:solidFill>
                  <a:schemeClr val="tx1">
                    <a:lumMod val="65000"/>
                    <a:lumOff val="35000"/>
                  </a:schemeClr>
                </a:solidFill>
              </a:rPr>
              <a:t> </a:t>
            </a:r>
            <a:r xmlns:a="http://schemas.openxmlformats.org/drawingml/2006/main">
              <a:rPr lang="fi"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i" altLang="ko-KR" sz="2500" dirty="0">
                <a:solidFill>
                  <a:schemeClr val="tx1">
                    <a:lumMod val="65000"/>
                    <a:lumOff val="35000"/>
                  </a:schemeClr>
                </a:solidFill>
              </a:rPr>
              <a:t>Galileassa Israelissa asui neitsyt Maria. Hän oli kihloissa nuoren miehen kanssa nimeltä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Lääkärit tulivat palvomaan Jeesusta, kuningasta, jopa kaukana Israelista.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Jeesus on todellinen ihmisten kuningas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ympäri maailmaa.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Jeesus on myös minun kuninkaani.</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tulee elää elämää palvoen ja seuraamalla Jeesusta, joka on aina Kuningas.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ansaitsee palvomme.</a:t>
            </a:r>
            <a:r xmlns:a="http://schemas.openxmlformats.org/drawingml/2006/main">
              <a:rPr altLang="en-US" lang="f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a:t>
            </a:r>
            <a:r xmlns:a="http://schemas.openxmlformats.org/drawingml/2006/main">
              <a:rPr altLang="en-US" lang="fi" sz="4000">
                <a:solidFill>
                  <a:srgbClr val="ff0000"/>
                </a:solidFill>
              </a:rPr>
              <a:t> </a:t>
            </a:r>
            <a:r xmlns:a="http://schemas.openxmlformats.org/drawingml/2006/main">
              <a:rPr altLang="ko-KR" lang="fi" sz="4000">
                <a:solidFill>
                  <a:srgbClr val="ff0000"/>
                </a:solidFill>
              </a:rPr>
              <a:t>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Mitä Jeesus ei saanut syntymäpäivälahjaksi?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kultaa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suitsukkeita</a:t>
            </a:r>
            <a:r xmlns:a="http://schemas.openxmlformats.org/drawingml/2006/main">
              <a:rPr altLang="en-US" lang="f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mirhaa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tietokone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tietokone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a:t>
            </a:r>
            <a:r xmlns:a="http://schemas.openxmlformats.org/drawingml/2006/main">
              <a:rPr altLang="en-US" lang="fi" sz="4000">
                <a:solidFill>
                  <a:srgbClr val="ff0000"/>
                </a:solidFill>
              </a:rPr>
              <a:t> </a:t>
            </a:r>
            <a:r xmlns:a="http://schemas.openxmlformats.org/drawingml/2006/main">
              <a:rPr altLang="ko-KR" lang="fi" sz="4000">
                <a:solidFill>
                  <a:srgbClr val="ff0000"/>
                </a:solidFill>
              </a:rPr>
              <a:t>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Tultuaan taloon he näkivät lapsen hänen äitinsä Marian kanssa, ja he kumartuivat ja kumarsivat häntä. Sitten he avasivat aarteensa ja antoivat hänelle kultaa, suitsukkeita ja mirhaa lahjoja.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Matteus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Ei.</a:t>
            </a:r>
            <a:r xmlns:a="http://schemas.openxmlformats.org/drawingml/2006/main">
              <a:rPr lang="fi" altLang="en-US" b="1">
                <a:solidFill>
                  <a:schemeClr val="tx1">
                    <a:lumMod val="50000"/>
                    <a:lumOff val="50000"/>
                  </a:schemeClr>
                </a:solidFill>
              </a:rPr>
              <a:t> </a:t>
            </a:r>
            <a:r xmlns:a="http://schemas.openxmlformats.org/drawingml/2006/main">
              <a:rPr lang="fi" altLang="ko-KR" b="1">
                <a:solidFill>
                  <a:schemeClr val="tx1">
                    <a:lumMod val="50000"/>
                    <a:lumOff val="50000"/>
                  </a:schemeClr>
                </a:solidFill>
              </a:rPr>
              <a:t>48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Jeesus-lapsi pakeni Egyptiin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Kun he olivat menneet, Herran enkeli ilmestyi Joosefille unessa. "Nouse", hän sanoi, "ottakaa lapsi ja hänen äitinsä ja pakene Egyptiin. Pysy siellä, kunnes minä sanon sinulle, sillä Herodes aikoo etsiä lasta tappaakseen hänet."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Herodes, Israelin kuningas, kuuli uutisen Jeesuksen syntymästä tietäjien kautta ja suunnitteli Jeesuksen tappamista.</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Kuitenkin Jumala, joka tiesi kaiken Herodeksen salaliiton, sanoi unessa, että tietäjien tulisi lähteä Herodeksen luota.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Myös Marian aviomies Joosef kuuli enkelin sanovan unessa: ”Paeta Egyptiin. Herodes aikoo tappaa Jeesuksen."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fi" sz="2800">
                <a:solidFill>
                  <a:schemeClr val="tx1">
                    <a:lumMod val="65000"/>
                    <a:lumOff val="35000"/>
                  </a:schemeClr>
                </a:solidFill>
              </a:rPr>
              <a:t>Tämän kuultuaan Joosef otti Marian ja Jeesuksen lapsen ja pakeni Herodeksesta Egyptiin.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fi" sz="2800">
                <a:solidFill>
                  <a:schemeClr val="tx1">
                    <a:lumMod val="65000"/>
                    <a:lumOff val="35000"/>
                  </a:schemeClr>
                </a:solidFill>
              </a:rPr>
              <a:t>Eräänä päivänä enkeli ilmestyi Marialle. "Tervehdys te, jotka olette suuressa suosiossa! Herra on kanssasi."</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Sillä välin Herodes, joka tiesi, että tietäjät olivat pettäneet hänet, antoi kauhean käskyn tappaa kaikki Betlehemin vauvat. Jeesuksen täytyi jäädä Egyptiin Herodeksen kuolemaan asti.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Paimenet ja tietäjät tunnistivat, kuka Jeesus oli.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Kuningas Herodes ei kuitenkaan tunnistanut Jeesusta. Lisäksi hän teki ahneutensa vuoksi julmia syntejä yrittääkseen tappaa Jeesuksen.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Maailmassa on monia ihmisiä, jotka kieltäytyvät kuulemasta Jeesuksesta.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Se on erittäin vakava synti.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se, joka ei uskalla pysähtyä ihmisen voimalla.</a:t>
            </a:r>
            <a:r xmlns:a="http://schemas.openxmlformats.org/drawingml/2006/main">
              <a:rPr altLang="en-US" lang="f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Mihin Jeesus pakeni Herodekselta?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Egypti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Amerikka</a:t>
            </a:r>
            <a:r xmlns:a="http://schemas.openxmlformats.org/drawingml/2006/main">
              <a:rPr altLang="en-US" lang="f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Israel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① </a:t>
            </a:r>
            <a:r xmlns:a="http://schemas.openxmlformats.org/drawingml/2006/main">
              <a:rPr altLang="ko-KR" lang="fi" sz="2800">
                <a:solidFill>
                  <a:srgbClr val="ff0000"/>
                </a:solidFill>
              </a:rPr>
              <a:t>Egypti</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Kun he olivat menneet, Herran enkeli ilmestyi Joosefille unessa. "Nouse", hän sanoi, "ottakaa lapsi ja hänen äitinsä ja pakene Egyptiin. Pysy siellä, kunnes minä sanon sinulle, sillä Herodes aikoo etsiä lasta tappaakseen hänet."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Matteus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49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Poika Jeesus temppelissä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"Miksi etsit minua?" hän kysyi. "Etkö tiennyt, että minun piti olla Isäni kodissa?"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Pääsiäisenä, kun Jeesus oli 12-vuotias, hän ja hänen vanhempansa tulivat Jerusalemin temppeliin.</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Matkalla kotiin Jerusalemin temppelistä Joosef ja Maria eivät löytäneet Jeesusta.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Joosef ja Maria palasivat Jerusalemin temppeliin löytääkseen Jeesuksen.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fi" altLang="ko-KR" sz="2800" dirty="0">
                <a:solidFill>
                  <a:schemeClr val="tx1">
                    <a:lumMod val="65000"/>
                    <a:lumOff val="35000"/>
                  </a:schemeClr>
                </a:solidFill>
              </a:rPr>
              <a:t>"Maria, sinä synnytät pojan ja annat hänelle nimen Jeesus." Hän pelkäsi tätä uutista.</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"Etkö tiennyt, että olin isäni talossa?" Jeesus keskusteli Raamatun opettajien kanssa temppelissä. He olivat kaikki yllättyneitä Jeesuksen viisaudesta.</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fi" sz="2800">
                <a:solidFill>
                  <a:schemeClr val="tx1">
                    <a:lumMod val="65000"/>
                    <a:lumOff val="35000"/>
                  </a:schemeClr>
                </a:solidFill>
              </a:rPr>
              <a:t>Siitä lähtien poika Jeesus on kasvanut rakastavammaksi Jumalaa ja ihmisiä kohtaan, kun hänen viisautensa ja pituutensa kasvavat.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Poika Jeesus tiesi pienestä pitäen olevansa Jumalan Poika. Ja vilpittömästi valmistautunut elämään Vapahtajana.</a:t>
            </a:r>
            <a:r xmlns:a="http://schemas.openxmlformats.org/drawingml/2006/main">
              <a:rPr altLang="en-US" lang="f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Vaikka olemme nuoria,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tulee selvästi muistaa, että olemme Jumalan lapsia.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on siis näytettävä Jumalalle ja ihmisille, että elämme Jumalan lapsina.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Jumalan Poika, mutta hän näytti nöyryyden ja kuuliaisuuden esimerkkiä lihallisille vanhemmille.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Missä kadonnut Jeesus oli?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sisään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the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WC</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palatsissa</a:t>
            </a:r>
            <a:r xmlns:a="http://schemas.openxmlformats.org/drawingml/2006/main">
              <a:rPr altLang="en-US" lang="f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sisään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the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temppeli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talossa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③ </a:t>
            </a:r>
            <a:r xmlns:a="http://schemas.openxmlformats.org/drawingml/2006/main">
              <a:rPr altLang="ko-KR" lang="fi" sz="2800">
                <a:solidFill>
                  <a:srgbClr val="ff0000"/>
                </a:solidFill>
              </a:rPr>
              <a:t>temppelissä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"Miksi etsit minua?" hän kysyi. "Etkö tiennyt, että minun piti olla Isäni kodissa?"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Luke</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50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Jeesuksen kaste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"Huumoavan ääni erämaassa: 'Valmistakaa tie Herralle, tehkää polut hänelle suoriksi."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4. Ja niin Johannes tuli, kastoi autiomaassa ja saarnasi parannuksen kastetta syntien anteeksisaamiseksi.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Jeesus oli kolmekymppinen, erämaahan ilmestyi muukalainen mies, jolla oli yllään kamelinvaatteet ja joka söi heinäsirkkaa ja villihunajaa.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Hänen nimensä oli Johannes Kastaja. Hän kehotti ihmisiä tekemään parannuksen ja menemään kasteeseen, koska Vapahtaja tulisi.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fi" altLang="ko-KR" sz="2800" dirty="0">
                <a:solidFill>
                  <a:schemeClr val="tx1">
                    <a:lumMod val="65000"/>
                    <a:lumOff val="35000"/>
                  </a:schemeClr>
                </a:solidFill>
              </a:rPr>
              <a:t>Mutta hän totteli Jumalan sanomaa. "Minä olen Herran palvelija. Olkoon minulle niin kuin sanoit."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"Olen täällä valmistellakseni jonkun, joka tulee perässäni!"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 altLang="ko-KR" sz="2800">
                <a:solidFill>
                  <a:schemeClr val="tx1">
                    <a:lumMod val="65000"/>
                    <a:lumOff val="35000"/>
                  </a:schemeClr>
                </a:solidFill>
              </a:rPr>
              <a:t>Johannes Kastaja valmisteli Jeesuksen tietä.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Myös Jeesus tuli Johannes Kastajan kastamaan.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 altLang="ko-KR" sz="2800">
                <a:solidFill>
                  <a:schemeClr val="tx1">
                    <a:lumMod val="65000"/>
                    <a:lumOff val="35000"/>
                  </a:schemeClr>
                </a:solidFill>
              </a:rPr>
              <a:t>"Katso! Jumalan Karitsa, joka ottaa pois maailman synnin!" Johannes Kastaja esitteli Jeesuksen ääneen.</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Johannes kastoi Jeesuksen, taivaasta kuului ääni, jolloin Pyhä Henki laskeutui hänen päälleen kuin kyyhkynen: "Sinä olet minun Poikani, jota minä rakastan; olen hyvin tyytyväinen sinuun."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Johannes Kastaja ei korottanut itseään.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Hän omisti elämänsä Jeesuksen esittelylle kokonaan.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Kenen vuoksi elän?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Johannes Kastajan tavoin meidän tulisi elää elämää, joka ylistää ja esittelee Jeesusta sen sijaan, että kerskuisi ja korottaisi minua.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Jeesus on?</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Jumalan ainoa poika.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Mitä tuli alas taivaasta, kun Jeesus kastettiin??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varis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Pyhä Henki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strutsi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varpunen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② </a:t>
            </a:r>
            <a:r xmlns:a="http://schemas.openxmlformats.org/drawingml/2006/main">
              <a:rPr altLang="ko-KR" lang="fi" sz="2800">
                <a:solidFill>
                  <a:srgbClr val="ff0000"/>
                </a:solidFill>
              </a:rPr>
              <a:t>Pyhä Henki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"Huumoavan ääni erämaassa: 'Valmistakaa tie Herralle, tehkää polut hänelle suoriksi."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i" sz="3600">
                <a:solidFill>
                  <a:schemeClr val="tx1">
                    <a:lumMod val="65000"/>
                    <a:lumOff val="35000"/>
                  </a:schemeClr>
                </a:solidFill>
              </a:rPr>
              <a:t>4. Ja niin Johannes tuli, kastoi autiomaassa ja saarnasi parannuksen kastetta syntien anteeksisaamiseksi.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Mark</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1:</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51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Saatana kiusasi Jeesusta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sanoi hänelle: "Pois minusta, saatana! Sillä kirjoitettu on: 'Palvo Herraa, sinun Jumalaasi, ja palvele vain häntä'."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Kun Jeesus oli paastonnut ja rukoillut neljäkymmentä päivää, Saatana ilmestyi ja kiusasi Jeesusta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fi" altLang="ko-KR" sz="2500" dirty="0">
                <a:solidFill>
                  <a:schemeClr val="tx1">
                    <a:lumMod val="65000"/>
                    <a:lumOff val="35000"/>
                  </a:schemeClr>
                </a:solidFill>
              </a:rPr>
              <a:t>Joten vaikka hän oli neitsyt, hän tuli raskaaksi. Tämän lapsen nimi on Jeesus. Hän on Jumalan Poika, joka pelastaa kaikki ihmiset heidän synneistään tulevaisuudessa.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"Oletko nälkäinen? Tee riisikakku tästä kivestä ja syö se!" Saatana teki ensimmäisen kokeen. Mutta Jeesus voitti kokeen Jumalan sanalla.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"Sitten hyppää pois täältä! Jos olet Jumalan Poika, et kuole." Saatana koetteli Jeesusta toisen kerran temppelin huipulla.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Tällä hetkellä hän vei Jeesuksen erittäin korkealle vuorelle ja näytti Jeesukselle koko maailman valtakunnan ja sanoi: "Jos kumarrat minua, annan sinulle kaiken tämän!" Mutta Jeesus hylkäsi kolmannen kokeen Jumalan sanalla.</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Lopulta Jeesus voitti kaikki Saatanan kiusaukset. Jumala oli tyytyväinen Jeesukseen, joka oli voittanut kaikki kiusaukset.</a:t>
            </a:r>
            <a:r xmlns:a="http://schemas.openxmlformats.org/drawingml/2006/main">
              <a:rPr lang="f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Jeesus oli Jumalan Poika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Mutta kuten mekin, Saatana kiusasi häntä.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Mutta Jumalan sanalla Jeesus voitti Saatanan kiusauksen.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Saatana houkuttelee meitä edelleen.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Jeesuksen tavoin me voimme kuitenkin voittaa Saatanan kiusauksen Jumalan sanalla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rgbClr val="ff0000"/>
                </a:solidFill>
              </a:rPr>
              <a:t>Kuka on Jeesus?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auttajamme voittamaan kohtaamamme kiusaukset. Ja hän on se, joka ymmärtää kaikki kohtaamamme haasteet ja auttaa meitä voittamaan ne.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Kuinka monta koettelua Saatana antoi Jeesukselle?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yksi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kaksi</a:t>
            </a:r>
            <a:r xmlns:a="http://schemas.openxmlformats.org/drawingml/2006/main">
              <a:rPr altLang="en-US" lang="f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kolme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neljä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③ </a:t>
            </a:r>
            <a:r xmlns:a="http://schemas.openxmlformats.org/drawingml/2006/main">
              <a:rPr altLang="ko-KR" lang="fi" sz="2800">
                <a:solidFill>
                  <a:srgbClr val="ff0000"/>
                </a:solidFill>
              </a:rPr>
              <a:t>kolme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sanoi hänelle: "Pois minusta, saatana! Sillä kirjoitettu on: 'Palvo Herraa, sinun Jumalaasi, ja palvele vain häntä'."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Matthew</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52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Vesi</a:t>
            </a:r>
            <a:r xmlns:a="http://schemas.openxmlformats.org/drawingml/2006/main">
              <a:rPr lang="fi" altLang="en-US" sz="4400"/>
              <a:t> </a:t>
            </a:r>
            <a:r xmlns:a="http://schemas.openxmlformats.org/drawingml/2006/main">
              <a:rPr lang="fi" altLang="ko-KR" sz="4400"/>
              <a:t>Muuttunut Viiniksi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Tämän, ensimmäisen ihmeellisen merkkinsä, Jeesus suoritti Galilean Kaanassa. Näin hän paljasti kirkkautensa, ja hänen opetuslapsensa uskoivat häneen.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Mary pelkäsi saada poikaa, vaikka hän ei ollut naimisissa.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Hän kuitenkin otti vastaan Jumalan sanan ja totteli sitä uskon kautta.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Saatamme olla peloissamme, kun uskomme ja tottelemme Jumalan sanaa. Mutta Marian tunnustuksen tavoin meidän on tunnustettava, että "olkoon minulle niin kuin olet sanonut".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Häät pidettiin Galilean Kaanassa. Myös Jeesus ja hänen opetuslapsensa oli kutsuttu häihin.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Mutta siinä oli ongelma. Viini oli loppunut. Ilman viiniä ei voi pitää juhlaa.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Jeesus käski talon palvelijoita kaatamaan vettä astiaan. Palvelijat tekivät mitä pyysivät.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Sen jälkeen purkin vesi otettiin maun mukaan. Purkissa olevasta vedestä tuli erittäin maukasta viiniä.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Vieraat maistivat viiniä ja olivat yllättyneitä. Heille tarjottiin herkullisempaa viiniä kuin ensimmäisellä kerralla, ja Jeesuksen ihmeen ansiosta juhla voisi olla jännittävämpi.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oppitunti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Jeesuksen aikana viiniä</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oli ehdottoman välttämätön juhlissa.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Jeesus teki vedestä viiniä ja tarjosi juhlaan tarvittavan.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Meille Jeesus on korvaamaton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kuin viini juhlassa.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Meidän tulee muistaa Jeesuksen armo, joka antoi itsensä meille.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a:t>
            </a:r>
            <a:r xmlns:a="http://schemas.openxmlformats.org/drawingml/2006/main">
              <a:rPr altLang="en-US" lang="f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WHO</a:t>
            </a:r>
            <a:r xmlns:a="http://schemas.openxmlformats.org/drawingml/2006/main">
              <a:rPr altLang="en-US" lang="fi" sz="3200"/>
              <a:t> </a:t>
            </a:r>
            <a:r xmlns:a="http://schemas.openxmlformats.org/drawingml/2006/main">
              <a:rPr altLang="ko-KR" lang="fi" sz="3200"/>
              <a:t>On</a:t>
            </a:r>
            <a:r xmlns:a="http://schemas.openxmlformats.org/drawingml/2006/main">
              <a:rPr altLang="en-US" lang="fi" sz="3200"/>
              <a:t> </a:t>
            </a:r>
            <a:r xmlns:a="http://schemas.openxmlformats.org/drawingml/2006/main">
              <a:rPr altLang="ko-KR" lang="fi" sz="3200"/>
              <a:t>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on ilomme, kuin juhlan viini.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Mihin Jeesus muutti veden?</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maitoa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appelsiinimehu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leipää</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viiniä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④ </a:t>
            </a:r>
            <a:r xmlns:a="http://schemas.openxmlformats.org/drawingml/2006/main">
              <a:rPr altLang="ko-KR" lang="fi" sz="2800">
                <a:solidFill>
                  <a:srgbClr val="ff0000"/>
                </a:solidFill>
              </a:rPr>
              <a:t>viiniä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Tämän, ensimmäisen ihmeellisen merkkinsä, Jeesus suoritti Galilean Kaanassa. Näin hän paljasti kirkkautensa, ja hänen opetuslapsensa uskoivat häneen.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i" altLang="ko-KR" b="1">
                <a:solidFill>
                  <a:schemeClr val="tx1">
                    <a:lumMod val="50000"/>
                    <a:lumOff val="50000"/>
                  </a:schemeClr>
                </a:solidFill>
              </a:rPr>
              <a:t>Nro 53 Jumalan sana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i" altLang="ko-KR" sz="4400"/>
              <a:t>Nikodemus tuli Jeesuksen luo yöllä.</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fi" sz="3200">
                <a:solidFill>
                  <a:srgbClr val="FF0000"/>
                </a:solidFill>
              </a:rPr>
              <a:t>Kuka on Jeesus?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fi" sz="3600">
                <a:solidFill>
                  <a:srgbClr val="0070C0"/>
                </a:solidFill>
              </a:rPr>
              <a:t>Jeesus on..</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fi" sz="3600">
                <a:solidFill>
                  <a:schemeClr val="tx1">
                    <a:lumMod val="65000"/>
                    <a:lumOff val="35000"/>
                  </a:schemeClr>
                </a:solidFill>
              </a:rPr>
              <a:t>Jeesus tuli maan päälle Vapahtajanamme.</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vastasi: "Totisesti minä sanon teille: kukaan ei pääse sisälle Jumalan valtakuntaan, ellei hän synny vedestä ja Hengestä.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fi" sz="2800">
                <a:solidFill>
                  <a:schemeClr val="tx1">
                    <a:lumMod val="65000"/>
                    <a:lumOff val="35000"/>
                  </a:schemeClr>
                </a:solidFill>
              </a:rPr>
              <a:t>Siellä oli mies nimeltä Nikodemus, joka oli Israelin opettaja.</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Hän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tuli</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to</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Jeesus</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to</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kysyä</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klo</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yö.</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"Kuinka pääsen Jumalan valtakuntaan?"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i" altLang="ko-KR" sz="2800">
                <a:solidFill>
                  <a:schemeClr val="tx1">
                    <a:lumMod val="65000"/>
                    <a:lumOff val="35000"/>
                  </a:schemeClr>
                </a:solidFill>
              </a:rPr>
              <a:t>"Jos et synny uudesti, et voi päästä sisälle Jumalan valtakuntaan." Jeesus vastasi.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Hän ei ymmärtänyt, että hänen täytyi syntyä uudelleen. "Menenkö takaisin äitini kohtuun ja tulen takaisin ulos?"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fi" altLang="ko-KR" sz="2600">
                <a:solidFill>
                  <a:schemeClr val="tx1">
                    <a:lumMod val="65000"/>
                    <a:lumOff val="35000"/>
                  </a:schemeClr>
                </a:solidFill>
              </a:rPr>
              <a:t>"Hengen, ei ruumiin, täytyy syntyä uudesti. "Ihminen voi syntyä uudesti vedellä ja Pyhällä Hengellä." Jeesus vastasi</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fi" altLang="ko-KR" sz="2800">
                <a:solidFill>
                  <a:schemeClr val="tx1">
                    <a:lumMod val="65000"/>
                    <a:lumOff val="35000"/>
                  </a:schemeClr>
                </a:solidFill>
              </a:rPr>
              <a:t>"Sinun täytyy uskoa minuun ja pelastua." Jeesus kertoi Nikodemukselle uudestisyntymisen salaisuuden.</a:t>
            </a:r>
            <a:r xmlns:a="http://schemas.openxmlformats.org/drawingml/2006/main">
              <a:rPr lang="f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a:t>
            </a:r>
            <a:r xmlns:a="http://schemas.openxmlformats.org/drawingml/2006/main">
              <a:rPr altLang="en-US" lang="fi" sz="4000">
                <a:solidFill>
                  <a:srgbClr val="ff0000"/>
                </a:solidFill>
              </a:rPr>
              <a:t> </a:t>
            </a:r>
            <a:r xmlns:a="http://schemas.openxmlformats.org/drawingml/2006/main">
              <a:rPr altLang="ko-KR" lang="fi" sz="4000">
                <a:solidFill>
                  <a:srgbClr val="ff0000"/>
                </a:solidFill>
              </a:rPr>
              <a:t>Oppitunti</a:t>
            </a:r>
            <a:r xmlns:a="http://schemas.openxmlformats.org/drawingml/2006/main">
              <a:rPr altLang="en-US" lang="f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solidFill>
                  <a:schemeClr val="tx1">
                    <a:lumMod val="65000"/>
                    <a:lumOff val="35000"/>
                  </a:schemeClr>
                </a:solidFill>
              </a:rPr>
              <a:t>Jos uskot Jeesukseen,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sielusi syntyy uudelleen.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Ne, jotka uskovat Jeesukseen, syntyvät uudesti ja sinusta tulee</a:t>
            </a:r>
            <a:r xmlns:a="http://schemas.openxmlformats.org/drawingml/2006/main">
              <a:rPr altLang="en-US" lang="fi" sz="3200">
                <a:solidFill>
                  <a:schemeClr val="tx1">
                    <a:lumMod val="65000"/>
                    <a:lumOff val="35000"/>
                  </a:schemeClr>
                </a:solidFill>
              </a:rPr>
              <a:t> </a:t>
            </a:r>
            <a:r xmlns:a="http://schemas.openxmlformats.org/drawingml/2006/main">
              <a:rPr altLang="ko-KR" lang="fi" sz="3200">
                <a:solidFill>
                  <a:schemeClr val="tx1">
                    <a:lumMod val="65000"/>
                    <a:lumOff val="35000"/>
                  </a:schemeClr>
                </a:solidFill>
              </a:rPr>
              <a:t>vihata syntiä ja rakastaa Jumalaa.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Oletko syntynyt uudelleen?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i" sz="3200">
                <a:solidFill>
                  <a:schemeClr val="tx1">
                    <a:lumMod val="65000"/>
                    <a:lumOff val="35000"/>
                  </a:schemeClr>
                </a:solidFill>
              </a:rPr>
              <a:t>Me uskomme Jeesukseen ja synnymme uudesti. Siksi meidän on muistettava, että olemme erilaisia ihmisiä kuin maailma.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fi" sz="3200"/>
              <a:t>Kuka on Jeesus?</a:t>
            </a:r>
            <a:r xmlns:a="http://schemas.openxmlformats.org/drawingml/2006/main">
              <a:rPr altLang="en-US" lang="f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rgbClr val="0070c0"/>
                </a:solidFill>
              </a:rPr>
              <a:t>Jeesus on..</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a:t>
            </a:r>
            <a:r xmlns:a="http://schemas.openxmlformats.org/drawingml/2006/main">
              <a:rPr altLang="en-US" lang="fi" sz="3600">
                <a:solidFill>
                  <a:schemeClr val="tx1">
                    <a:lumMod val="65000"/>
                    <a:lumOff val="35000"/>
                  </a:schemeClr>
                </a:solidFill>
              </a:rPr>
              <a:t> </a:t>
            </a:r>
            <a:r xmlns:a="http://schemas.openxmlformats.org/drawingml/2006/main">
              <a:rPr altLang="ko-KR" lang="fi" sz="3600">
                <a:solidFill>
                  <a:schemeClr val="tx1">
                    <a:lumMod val="65000"/>
                    <a:lumOff val="35000"/>
                  </a:schemeClr>
                </a:solidFill>
              </a:rPr>
              <a:t>on se, joka tekee häneen uskovat vanhurskaiksi ja uudestisyntyneiksi.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tietokilpailu</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Mikä saa meidät syntymään uudesti?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① </a:t>
            </a:r>
            <a:r xmlns:a="http://schemas.openxmlformats.org/drawingml/2006/main">
              <a:rPr altLang="ko-KR" lang="fi" sz="2800">
                <a:solidFill>
                  <a:schemeClr val="tx1">
                    <a:lumMod val="65000"/>
                    <a:lumOff val="35000"/>
                  </a:schemeClr>
                </a:solidFill>
              </a:rPr>
              <a:t>vedellä ja Hengellä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② </a:t>
            </a:r>
            <a:r xmlns:a="http://schemas.openxmlformats.org/drawingml/2006/main">
              <a:rPr altLang="ko-KR" lang="fi" sz="2800">
                <a:solidFill>
                  <a:schemeClr val="tx1">
                    <a:lumMod val="65000"/>
                    <a:lumOff val="35000"/>
                  </a:schemeClr>
                </a:solidFill>
              </a:rPr>
              <a:t>öljyllä ja tulella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③ </a:t>
            </a:r>
            <a:r xmlns:a="http://schemas.openxmlformats.org/drawingml/2006/main">
              <a:rPr altLang="ko-KR" lang="fi" sz="2800">
                <a:solidFill>
                  <a:schemeClr val="tx1">
                    <a:lumMod val="65000"/>
                    <a:lumOff val="35000"/>
                  </a:schemeClr>
                </a:solidFill>
              </a:rPr>
              <a:t>kyynelillä ja lauluilla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chemeClr val="tx1">
                    <a:lumMod val="65000"/>
                    <a:lumOff val="35000"/>
                  </a:schemeClr>
                </a:solidFill>
              </a:rPr>
              <a:t>④ </a:t>
            </a:r>
            <a:r xmlns:a="http://schemas.openxmlformats.org/drawingml/2006/main">
              <a:rPr altLang="ko-KR" lang="fi" sz="2800">
                <a:solidFill>
                  <a:schemeClr val="tx1">
                    <a:lumMod val="65000"/>
                    <a:lumOff val="35000"/>
                  </a:schemeClr>
                </a:solidFill>
              </a:rPr>
              <a:t>rukouksen ja palvonnan kanssa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fi" sz="2800">
                <a:solidFill>
                  <a:srgbClr val="ff0000"/>
                </a:solidFill>
              </a:rPr>
              <a:t>① </a:t>
            </a:r>
            <a:r xmlns:a="http://schemas.openxmlformats.org/drawingml/2006/main">
              <a:rPr altLang="ko-KR" lang="fi" sz="2800">
                <a:solidFill>
                  <a:srgbClr val="ff0000"/>
                </a:solidFill>
              </a:rPr>
              <a:t>vedellä ja Hengellä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i" sz="4000">
                <a:solidFill>
                  <a:srgbClr val="ff0000"/>
                </a:solidFill>
              </a:rPr>
              <a:t>Tämän päivän Sana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i" sz="3600">
                <a:solidFill>
                  <a:schemeClr val="tx1">
                    <a:lumMod val="65000"/>
                    <a:lumOff val="35000"/>
                  </a:schemeClr>
                </a:solidFill>
              </a:rPr>
              <a:t>Jeesus vastasi: "Totisesti minä sanon teille: kukaan ei pääse sisälle Jumalan valtakuntaan, ellei hän synny vedestä ja Hengestä.</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i" sz="2800">
                <a:solidFill>
                  <a:schemeClr val="tx1">
                    <a:lumMod val="65000"/>
                    <a:lumOff val="35000"/>
                  </a:schemeClr>
                </a:solidFill>
              </a:rPr>
              <a:t>John</a:t>
            </a:r>
            <a:r xmlns:a="http://schemas.openxmlformats.org/drawingml/2006/main">
              <a:rPr altLang="en-US" lang="fi" sz="2800">
                <a:solidFill>
                  <a:schemeClr val="tx1">
                    <a:lumMod val="65000"/>
                    <a:lumOff val="35000"/>
                  </a:schemeClr>
                </a:solidFill>
              </a:rPr>
              <a:t> </a:t>
            </a:r>
            <a:r xmlns:a="http://schemas.openxmlformats.org/drawingml/2006/main">
              <a:rPr altLang="ko-KR" lang="fi"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